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416" r:id="rId2"/>
    <p:sldId id="312" r:id="rId3"/>
    <p:sldId id="379" r:id="rId4"/>
    <p:sldId id="256" r:id="rId5"/>
    <p:sldId id="395" r:id="rId6"/>
    <p:sldId id="381" r:id="rId7"/>
    <p:sldId id="259" r:id="rId8"/>
    <p:sldId id="362" r:id="rId9"/>
    <p:sldId id="377" r:id="rId10"/>
    <p:sldId id="266" r:id="rId11"/>
    <p:sldId id="403" r:id="rId12"/>
    <p:sldId id="364" r:id="rId13"/>
    <p:sldId id="268" r:id="rId14"/>
    <p:sldId id="410" r:id="rId15"/>
    <p:sldId id="406" r:id="rId16"/>
    <p:sldId id="405" r:id="rId17"/>
    <p:sldId id="330" r:id="rId18"/>
    <p:sldId id="378" r:id="rId19"/>
    <p:sldId id="274" r:id="rId20"/>
    <p:sldId id="272" r:id="rId21"/>
    <p:sldId id="365" r:id="rId22"/>
    <p:sldId id="357" r:id="rId23"/>
    <p:sldId id="306" r:id="rId24"/>
    <p:sldId id="273" r:id="rId25"/>
    <p:sldId id="411" r:id="rId26"/>
    <p:sldId id="382" r:id="rId27"/>
    <p:sldId id="267" r:id="rId28"/>
    <p:sldId id="393" r:id="rId29"/>
    <p:sldId id="276" r:id="rId30"/>
    <p:sldId id="368" r:id="rId31"/>
    <p:sldId id="396" r:id="rId32"/>
    <p:sldId id="404" r:id="rId33"/>
    <p:sldId id="369" r:id="rId34"/>
    <p:sldId id="285" r:id="rId35"/>
    <p:sldId id="333" r:id="rId36"/>
    <p:sldId id="334" r:id="rId37"/>
    <p:sldId id="335" r:id="rId38"/>
    <p:sldId id="415" r:id="rId39"/>
    <p:sldId id="383" r:id="rId40"/>
    <p:sldId id="299" r:id="rId41"/>
    <p:sldId id="372" r:id="rId42"/>
    <p:sldId id="339" r:id="rId43"/>
    <p:sldId id="291" r:id="rId44"/>
    <p:sldId id="303" r:id="rId45"/>
    <p:sldId id="304" r:id="rId46"/>
    <p:sldId id="387" r:id="rId47"/>
    <p:sldId id="307" r:id="rId48"/>
    <p:sldId id="412" r:id="rId49"/>
    <p:sldId id="308" r:id="rId50"/>
    <p:sldId id="309" r:id="rId51"/>
    <p:sldId id="310" r:id="rId52"/>
    <p:sldId id="311" r:id="rId53"/>
    <p:sldId id="400" r:id="rId54"/>
    <p:sldId id="413" r:id="rId55"/>
    <p:sldId id="414" r:id="rId56"/>
    <p:sldId id="402" r:id="rId57"/>
    <p:sldId id="401" r:id="rId58"/>
  </p:sldIdLst>
  <p:sldSz cx="9144000" cy="6858000" type="screen4x3"/>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D87B7"/>
    <a:srgbClr val="D99694"/>
    <a:srgbClr val="B8AF82"/>
    <a:srgbClr val="BFC850"/>
    <a:srgbClr val="87CDCF"/>
    <a:srgbClr val="95B3D7"/>
    <a:srgbClr val="EEBF12"/>
    <a:srgbClr val="AC8EAC"/>
    <a:srgbClr val="C5A463"/>
    <a:srgbClr val="A2BE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830" autoAdjust="0"/>
  </p:normalViewPr>
  <p:slideViewPr>
    <p:cSldViewPr>
      <p:cViewPr>
        <p:scale>
          <a:sx n="61" d="100"/>
          <a:sy n="61" d="100"/>
        </p:scale>
        <p:origin x="-834" y="-84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BD8379-97F7-4B73-9019-B38610518F20}" type="datetimeFigureOut">
              <a:rPr lang="zh-TW" altLang="en-US" smtClean="0"/>
              <a:pPr/>
              <a:t>2014/10/2</a:t>
            </a:fld>
            <a:endParaRPr lang="zh-TW" altLang="en-US"/>
          </a:p>
        </p:txBody>
      </p:sp>
      <p:sp>
        <p:nvSpPr>
          <p:cNvPr id="4" name="投影片圖像版面配置區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839B13-F2B9-4282-AA67-A6F3D61C003A}" type="slidenum">
              <a:rPr lang="zh-TW" altLang="en-US" smtClean="0"/>
              <a:pPr/>
              <a:t>‹#›</a:t>
            </a:fld>
            <a:endParaRPr lang="zh-TW" altLang="en-US"/>
          </a:p>
        </p:txBody>
      </p:sp>
    </p:spTree>
    <p:extLst>
      <p:ext uri="{BB962C8B-B14F-4D97-AF65-F5344CB8AC3E}">
        <p14:creationId xmlns:p14="http://schemas.microsoft.com/office/powerpoint/2010/main" val="41238788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i="1" dirty="0" smtClean="0"/>
              <a:t>Thank you for this opportunity to introduce all that Taiwan has to offer.</a:t>
            </a:r>
            <a:endParaRPr lang="zh-TW" altLang="en-US" i="1"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a:t>
            </a:fld>
            <a:endParaRPr lang="zh-TW" altLang="en-US"/>
          </a:p>
        </p:txBody>
      </p:sp>
    </p:spTree>
    <p:extLst>
      <p:ext uri="{BB962C8B-B14F-4D97-AF65-F5344CB8AC3E}">
        <p14:creationId xmlns:p14="http://schemas.microsoft.com/office/powerpoint/2010/main" val="35445070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As Taiwan is surrounded by ocean and coral reefs, there are many great places for scuba diving and snorkeling including </a:t>
            </a:r>
            <a:r>
              <a:rPr lang="en-US" altLang="zh-TW" sz="1200" b="0" i="1" kern="1200" dirty="0" err="1" smtClean="0">
                <a:solidFill>
                  <a:schemeClr val="tx1"/>
                </a:solidFill>
                <a:effectLst/>
                <a:latin typeface="+mn-lt"/>
                <a:ea typeface="+mn-ea"/>
                <a:cs typeface="+mn-cs"/>
              </a:rPr>
              <a:t>Kending</a:t>
            </a:r>
            <a:r>
              <a:rPr lang="en-US" altLang="zh-TW" sz="1200" b="0" i="1" kern="1200" dirty="0" smtClean="0">
                <a:solidFill>
                  <a:schemeClr val="tx1"/>
                </a:solidFill>
                <a:effectLst/>
                <a:latin typeface="+mn-lt"/>
                <a:ea typeface="+mn-ea"/>
                <a:cs typeface="+mn-cs"/>
              </a:rPr>
              <a:t>, Orchid Island and Green Island. Both Green Island and Orchid Island are located off the shore of eastern Taiwan in the Pacific Ocean.</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10</a:t>
            </a:fld>
            <a:endParaRPr lang="zh-TW" altLang="en-US"/>
          </a:p>
        </p:txBody>
      </p:sp>
    </p:spTree>
    <p:extLst>
      <p:ext uri="{BB962C8B-B14F-4D97-AF65-F5344CB8AC3E}">
        <p14:creationId xmlns:p14="http://schemas.microsoft.com/office/powerpoint/2010/main" val="2790457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Penghu archipelago is best reached from the western coast of Taiwan. Here, an ancient form of fishing is still practiced. A weir is a stone fence used to block the passage of fish as the tide goes out. This one in the waters off of </a:t>
            </a:r>
            <a:r>
              <a:rPr lang="en-US" altLang="zh-TW" sz="1200" b="0" i="1" kern="1200" dirty="0" err="1" smtClean="0">
                <a:solidFill>
                  <a:schemeClr val="tx1"/>
                </a:solidFill>
                <a:effectLst/>
                <a:latin typeface="+mn-lt"/>
                <a:ea typeface="+mn-ea"/>
                <a:cs typeface="+mn-cs"/>
              </a:rPr>
              <a:t>Qimei</a:t>
            </a:r>
            <a:r>
              <a:rPr lang="en-US" altLang="zh-TW" sz="1200" b="0" i="1" kern="1200" dirty="0" smtClean="0">
                <a:solidFill>
                  <a:schemeClr val="tx1"/>
                </a:solidFill>
                <a:effectLst/>
                <a:latin typeface="+mn-lt"/>
                <a:ea typeface="+mn-ea"/>
                <a:cs typeface="+mn-cs"/>
              </a:rPr>
              <a:t> Island is the most famous for its twin heart shape.</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11</a:t>
            </a:fld>
            <a:endParaRPr lang="zh-TW" altLang="en-US"/>
          </a:p>
        </p:txBody>
      </p:sp>
    </p:spTree>
    <p:extLst>
      <p:ext uri="{BB962C8B-B14F-4D97-AF65-F5344CB8AC3E}">
        <p14:creationId xmlns:p14="http://schemas.microsoft.com/office/powerpoint/2010/main" val="33273062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Although not the only place for surfing in Taiwan, the coastline of </a:t>
            </a:r>
            <a:r>
              <a:rPr lang="en-US" altLang="zh-TW" sz="1200" b="0" i="1" kern="1200" dirty="0" err="1" smtClean="0">
                <a:solidFill>
                  <a:schemeClr val="tx1"/>
                </a:solidFill>
                <a:effectLst/>
                <a:latin typeface="+mn-lt"/>
                <a:ea typeface="+mn-ea"/>
                <a:cs typeface="+mn-cs"/>
              </a:rPr>
              <a:t>Taitung</a:t>
            </a:r>
            <a:r>
              <a:rPr lang="en-US" altLang="zh-TW" sz="1200" b="0" i="1" kern="1200" dirty="0" smtClean="0">
                <a:solidFill>
                  <a:schemeClr val="tx1"/>
                </a:solidFill>
                <a:effectLst/>
                <a:latin typeface="+mn-lt"/>
                <a:ea typeface="+mn-ea"/>
                <a:cs typeface="+mn-cs"/>
              </a:rPr>
              <a:t> County in eastern Taiwan is said to be blessed with some of the best waves. The annual international Taiwan Open of Surfing is held here in November.</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12</a:t>
            </a:fld>
            <a:endParaRPr lang="zh-TW" altLang="en-US"/>
          </a:p>
        </p:txBody>
      </p:sp>
    </p:spTree>
    <p:extLst>
      <p:ext uri="{BB962C8B-B14F-4D97-AF65-F5344CB8AC3E}">
        <p14:creationId xmlns:p14="http://schemas.microsoft.com/office/powerpoint/2010/main" val="33275730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a:t>
            </a:r>
            <a:r>
              <a:rPr lang="en-US" altLang="zh-TW" sz="1200" b="0" i="1" kern="1200" dirty="0" err="1" smtClean="0">
                <a:solidFill>
                  <a:schemeClr val="tx1"/>
                </a:solidFill>
                <a:effectLst/>
                <a:latin typeface="+mn-lt"/>
                <a:ea typeface="+mn-ea"/>
                <a:cs typeface="+mn-cs"/>
              </a:rPr>
              <a:t>Xiuguluan</a:t>
            </a:r>
            <a:r>
              <a:rPr lang="en-US" altLang="zh-TW" sz="1200" b="0" i="1" kern="1200" dirty="0" smtClean="0">
                <a:solidFill>
                  <a:schemeClr val="tx1"/>
                </a:solidFill>
                <a:effectLst/>
                <a:latin typeface="+mn-lt"/>
                <a:ea typeface="+mn-ea"/>
                <a:cs typeface="+mn-cs"/>
              </a:rPr>
              <a:t> River measures more than 100 kilometers in length. The section between </a:t>
            </a:r>
            <a:r>
              <a:rPr lang="en-US" altLang="zh-TW" sz="1200" b="0" i="1" kern="1200" dirty="0" err="1" smtClean="0">
                <a:solidFill>
                  <a:schemeClr val="tx1"/>
                </a:solidFill>
                <a:effectLst/>
                <a:latin typeface="+mn-lt"/>
                <a:ea typeface="+mn-ea"/>
                <a:cs typeface="+mn-cs"/>
              </a:rPr>
              <a:t>Ruisui</a:t>
            </a:r>
            <a:r>
              <a:rPr lang="en-US" altLang="zh-TW" sz="1200" b="0" i="1" kern="1200" dirty="0" smtClean="0">
                <a:solidFill>
                  <a:schemeClr val="tx1"/>
                </a:solidFill>
                <a:effectLst/>
                <a:latin typeface="+mn-lt"/>
                <a:ea typeface="+mn-ea"/>
                <a:cs typeface="+mn-cs"/>
              </a:rPr>
              <a:t> Township and </a:t>
            </a:r>
            <a:r>
              <a:rPr lang="en-US" altLang="zh-TW" sz="1200" b="0" i="1" kern="1200" dirty="0" err="1" smtClean="0">
                <a:solidFill>
                  <a:schemeClr val="tx1"/>
                </a:solidFill>
                <a:effectLst/>
                <a:latin typeface="+mn-lt"/>
                <a:ea typeface="+mn-ea"/>
                <a:cs typeface="+mn-cs"/>
              </a:rPr>
              <a:t>Dagangkou</a:t>
            </a:r>
            <a:r>
              <a:rPr lang="en-US" altLang="zh-TW" sz="1200" b="0" i="1" kern="1200" dirty="0" smtClean="0">
                <a:solidFill>
                  <a:schemeClr val="tx1"/>
                </a:solidFill>
                <a:effectLst/>
                <a:latin typeface="+mn-lt"/>
                <a:ea typeface="+mn-ea"/>
                <a:cs typeface="+mn-cs"/>
              </a:rPr>
              <a:t> in </a:t>
            </a:r>
            <a:r>
              <a:rPr lang="en-US" altLang="zh-TW" sz="1200" b="0" i="1" kern="1200" dirty="0" err="1" smtClean="0">
                <a:solidFill>
                  <a:schemeClr val="tx1"/>
                </a:solidFill>
                <a:effectLst/>
                <a:latin typeface="+mn-lt"/>
                <a:ea typeface="+mn-ea"/>
                <a:cs typeface="+mn-cs"/>
              </a:rPr>
              <a:t>Hualien</a:t>
            </a:r>
            <a:r>
              <a:rPr lang="en-US" altLang="zh-TW" sz="1200" b="0" i="1" kern="1200" dirty="0" smtClean="0">
                <a:solidFill>
                  <a:schemeClr val="tx1"/>
                </a:solidFill>
                <a:effectLst/>
                <a:latin typeface="+mn-lt"/>
                <a:ea typeface="+mn-ea"/>
                <a:cs typeface="+mn-cs"/>
              </a:rPr>
              <a:t> County has more than a dozen rapids making for an exciting trip any time of the year.</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13</a:t>
            </a:fld>
            <a:endParaRPr lang="zh-TW" altLang="en-US"/>
          </a:p>
        </p:txBody>
      </p:sp>
    </p:spTree>
    <p:extLst>
      <p:ext uri="{BB962C8B-B14F-4D97-AF65-F5344CB8AC3E}">
        <p14:creationId xmlns:p14="http://schemas.microsoft.com/office/powerpoint/2010/main" val="730568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kern="1200" dirty="0" smtClean="0">
                <a:solidFill>
                  <a:schemeClr val="tx1"/>
                </a:solidFill>
                <a:effectLst/>
                <a:latin typeface="+mn-lt"/>
                <a:ea typeface="+mn-ea"/>
                <a:cs typeface="+mn-cs"/>
              </a:rPr>
              <a:t>And you can’t forget about bird watching. Where you can get a good luck at one of the most rare birds in the world, the black-faced spoonbill.</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14</a:t>
            </a:fld>
            <a:endParaRPr lang="zh-TW"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No trip to Taiwan is complete without a visit </a:t>
            </a:r>
            <a:r>
              <a:rPr lang="en-US" altLang="zh-TW" sz="1200" b="0" i="1" kern="1200" dirty="0" err="1" smtClean="0">
                <a:solidFill>
                  <a:schemeClr val="tx1"/>
                </a:solidFill>
                <a:effectLst/>
                <a:latin typeface="+mn-lt"/>
                <a:ea typeface="+mn-ea"/>
                <a:cs typeface="+mn-cs"/>
              </a:rPr>
              <a:t>Taroko</a:t>
            </a:r>
            <a:r>
              <a:rPr lang="en-US" altLang="zh-TW" sz="1200" b="0" i="1" kern="1200" dirty="0" smtClean="0">
                <a:solidFill>
                  <a:schemeClr val="tx1"/>
                </a:solidFill>
                <a:effectLst/>
                <a:latin typeface="+mn-lt"/>
                <a:ea typeface="+mn-ea"/>
                <a:cs typeface="+mn-cs"/>
              </a:rPr>
              <a:t> Gorge in </a:t>
            </a:r>
            <a:r>
              <a:rPr lang="en-US" altLang="zh-TW" sz="1200" b="0" i="1" kern="1200" dirty="0" err="1" smtClean="0">
                <a:solidFill>
                  <a:schemeClr val="tx1"/>
                </a:solidFill>
                <a:effectLst/>
                <a:latin typeface="+mn-lt"/>
                <a:ea typeface="+mn-ea"/>
                <a:cs typeface="+mn-cs"/>
              </a:rPr>
              <a:t>Hualien</a:t>
            </a:r>
            <a:r>
              <a:rPr lang="en-US" altLang="zh-TW" sz="1200" b="0" i="1" kern="1200" dirty="0" smtClean="0">
                <a:solidFill>
                  <a:schemeClr val="tx1"/>
                </a:solidFill>
                <a:effectLst/>
                <a:latin typeface="+mn-lt"/>
                <a:ea typeface="+mn-ea"/>
                <a:cs typeface="+mn-cs"/>
              </a:rPr>
              <a:t> County. This gorge was formed over millions of </a:t>
            </a:r>
            <a:r>
              <a:rPr lang="en-US" altLang="zh-TW" sz="1200" b="0" i="1" kern="1200" dirty="0" err="1" smtClean="0">
                <a:solidFill>
                  <a:schemeClr val="tx1"/>
                </a:solidFill>
                <a:effectLst/>
                <a:latin typeface="+mn-lt"/>
                <a:ea typeface="+mn-ea"/>
                <a:cs typeface="+mn-cs"/>
              </a:rPr>
              <a:t>years,compressed</a:t>
            </a:r>
            <a:r>
              <a:rPr lang="en-US" altLang="zh-TW" sz="1200" b="0" i="1" kern="1200" dirty="0" smtClean="0">
                <a:solidFill>
                  <a:schemeClr val="tx1"/>
                </a:solidFill>
                <a:effectLst/>
                <a:latin typeface="+mn-lt"/>
                <a:ea typeface="+mn-ea"/>
                <a:cs typeface="+mn-cs"/>
              </a:rPr>
              <a:t> under high pressure and heat to create marble that has been slowly eroded by the aquamarine waters of the </a:t>
            </a:r>
            <a:r>
              <a:rPr lang="en-US" altLang="zh-TW" sz="1200" b="0" i="1" kern="1200" dirty="0" err="1" smtClean="0">
                <a:solidFill>
                  <a:schemeClr val="tx1"/>
                </a:solidFill>
                <a:effectLst/>
                <a:latin typeface="+mn-lt"/>
                <a:ea typeface="+mn-ea"/>
                <a:cs typeface="+mn-cs"/>
              </a:rPr>
              <a:t>Liwu</a:t>
            </a:r>
            <a:r>
              <a:rPr lang="en-US" altLang="zh-TW" sz="1200" b="0" i="1" kern="1200" dirty="0" smtClean="0">
                <a:solidFill>
                  <a:schemeClr val="tx1"/>
                </a:solidFill>
                <a:effectLst/>
                <a:latin typeface="+mn-lt"/>
                <a:ea typeface="+mn-ea"/>
                <a:cs typeface="+mn-cs"/>
              </a:rPr>
              <a:t> River. One of the most challenging activities is to climb the summit of </a:t>
            </a:r>
            <a:r>
              <a:rPr lang="en-US" altLang="zh-TW" sz="1200" b="0" i="1" kern="1200" dirty="0" err="1" smtClean="0">
                <a:solidFill>
                  <a:schemeClr val="tx1"/>
                </a:solidFill>
                <a:effectLst/>
                <a:latin typeface="+mn-lt"/>
                <a:ea typeface="+mn-ea"/>
                <a:cs typeface="+mn-cs"/>
              </a:rPr>
              <a:t>Yushan</a:t>
            </a:r>
            <a:r>
              <a:rPr lang="en-US" altLang="zh-TW" sz="1200" b="0" i="1" kern="1200" dirty="0" smtClean="0">
                <a:solidFill>
                  <a:schemeClr val="tx1"/>
                </a:solidFill>
                <a:effectLst/>
                <a:latin typeface="+mn-lt"/>
                <a:ea typeface="+mn-ea"/>
                <a:cs typeface="+mn-cs"/>
              </a:rPr>
              <a:t>, also known as Mt. Jade, the tallest peak in Northeast Asia measuring 3,952 meters in height.</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15</a:t>
            </a:fld>
            <a:endParaRPr lang="zh-TW" altLang="en-US"/>
          </a:p>
        </p:txBody>
      </p:sp>
    </p:spTree>
    <p:extLst>
      <p:ext uri="{BB962C8B-B14F-4D97-AF65-F5344CB8AC3E}">
        <p14:creationId xmlns:p14="http://schemas.microsoft.com/office/powerpoint/2010/main" val="28419890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 is quickly becoming a cyclist’s heaven with many bike paths and trails located all around the island. One of the most famous is the 30-kilometer path that circles Sun Moon Lake. This was named one of the top ten most beautiful bike paths in the world by </a:t>
            </a:r>
            <a:r>
              <a:rPr lang="en-US" altLang="zh-TW" sz="1200" b="0" i="1" kern="1200" dirty="0" err="1" smtClean="0">
                <a:solidFill>
                  <a:schemeClr val="tx1"/>
                </a:solidFill>
                <a:effectLst/>
                <a:latin typeface="+mn-lt"/>
                <a:ea typeface="+mn-ea"/>
                <a:cs typeface="+mn-cs"/>
              </a:rPr>
              <a:t>CNNGo</a:t>
            </a:r>
            <a:r>
              <a:rPr lang="en-US" altLang="zh-TW" sz="1200" b="0" i="1" kern="1200" dirty="0" smtClean="0">
                <a:solidFill>
                  <a:schemeClr val="tx1"/>
                </a:solidFill>
                <a:effectLst/>
                <a:latin typeface="+mn-lt"/>
                <a:ea typeface="+mn-ea"/>
                <a:cs typeface="+mn-cs"/>
              </a:rPr>
              <a:t>.</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16</a:t>
            </a:fld>
            <a:endParaRPr lang="zh-TW" altLang="en-US"/>
          </a:p>
        </p:txBody>
      </p:sp>
    </p:spTree>
    <p:extLst>
      <p:ext uri="{BB962C8B-B14F-4D97-AF65-F5344CB8AC3E}">
        <p14:creationId xmlns:p14="http://schemas.microsoft.com/office/powerpoint/2010/main" val="38224376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Taiwan’s residents are becoming more and more active and this has caught the attention of the world. There are number of fun runs and international marathons each year.</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17</a:t>
            </a:fld>
            <a:endParaRPr lang="zh-TW" altLang="en-US"/>
          </a:p>
        </p:txBody>
      </p:sp>
    </p:spTree>
    <p:extLst>
      <p:ext uri="{BB962C8B-B14F-4D97-AF65-F5344CB8AC3E}">
        <p14:creationId xmlns:p14="http://schemas.microsoft.com/office/powerpoint/2010/main" val="41145394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 morning of outdoor activities is sure to have left you with a good appetite. There are many delicious foods to try.</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18</a:t>
            </a:fld>
            <a:endParaRPr lang="zh-TW" altLang="en-US"/>
          </a:p>
        </p:txBody>
      </p:sp>
    </p:spTree>
    <p:extLst>
      <p:ext uri="{BB962C8B-B14F-4D97-AF65-F5344CB8AC3E}">
        <p14:creationId xmlns:p14="http://schemas.microsoft.com/office/powerpoint/2010/main" val="3817689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Steamed dumplings are a favorite among tourists and locals alike. There are also boiled and fried dumplings, known as pot stickers.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19</a:t>
            </a:fld>
            <a:endParaRPr lang="zh-TW" altLang="en-US"/>
          </a:p>
        </p:txBody>
      </p:sp>
    </p:spTree>
    <p:extLst>
      <p:ext uri="{BB962C8B-B14F-4D97-AF65-F5344CB8AC3E}">
        <p14:creationId xmlns:p14="http://schemas.microsoft.com/office/powerpoint/2010/main" val="2250050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 is located in the Heart of Asia with the Taiwan Strait and the Asia mainland to the west and the Pacific Ocean to the east.</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a:t>
            </a:fld>
            <a:endParaRPr lang="zh-TW" altLang="en-US"/>
          </a:p>
        </p:txBody>
      </p:sp>
    </p:spTree>
    <p:extLst>
      <p:ext uri="{BB962C8B-B14F-4D97-AF65-F5344CB8AC3E}">
        <p14:creationId xmlns:p14="http://schemas.microsoft.com/office/powerpoint/2010/main" val="2100227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Beef noodle soup is popular especially in winter.</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20</a:t>
            </a:fld>
            <a:endParaRPr lang="zh-TW" altLang="en-US"/>
          </a:p>
        </p:txBody>
      </p:sp>
    </p:spTree>
    <p:extLst>
      <p:ext uri="{BB962C8B-B14F-4D97-AF65-F5344CB8AC3E}">
        <p14:creationId xmlns:p14="http://schemas.microsoft.com/office/powerpoint/2010/main" val="3555941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Taiwan’s culinary delights extend to the gourmet and are innovative in a variety of themed restaurants located in natural and urban settings.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21</a:t>
            </a:fld>
            <a:endParaRPr lang="zh-TW" altLang="en-US"/>
          </a:p>
        </p:txBody>
      </p:sp>
    </p:spTree>
    <p:extLst>
      <p:ext uri="{BB962C8B-B14F-4D97-AF65-F5344CB8AC3E}">
        <p14:creationId xmlns:p14="http://schemas.microsoft.com/office/powerpoint/2010/main" val="20993174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tropical climates provide perfect conditions for fruits, such as pineapple, guava, mango, papaya, banana, dragon fruit, lychee, and custard apple.</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22</a:t>
            </a:fld>
            <a:endParaRPr lang="zh-TW" altLang="en-US"/>
          </a:p>
        </p:txBody>
      </p:sp>
    </p:spTree>
    <p:extLst>
      <p:ext uri="{BB962C8B-B14F-4D97-AF65-F5344CB8AC3E}">
        <p14:creationId xmlns:p14="http://schemas.microsoft.com/office/powerpoint/2010/main" val="557562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0" kern="1200" dirty="0" smtClean="0">
                <a:solidFill>
                  <a:schemeClr val="tx1"/>
                </a:solidFill>
                <a:effectLst/>
                <a:latin typeface="+mn-lt"/>
                <a:ea typeface="+mn-ea"/>
                <a:cs typeface="+mn-cs"/>
              </a:rPr>
              <a:t>In the hot summer months, the most famous fruit is mango. These are combined with shaved ice to create cool desserts.</a:t>
            </a:r>
            <a:endParaRPr lang="zh-TW" altLang="zh-TW" sz="1200" i="1"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23</a:t>
            </a:fld>
            <a:endParaRPr lang="zh-TW" altLang="en-US"/>
          </a:p>
        </p:txBody>
      </p:sp>
    </p:spTree>
    <p:extLst>
      <p:ext uri="{BB962C8B-B14F-4D97-AF65-F5344CB8AC3E}">
        <p14:creationId xmlns:p14="http://schemas.microsoft.com/office/powerpoint/2010/main" val="148942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Another tasty treat is pearl milk tea. This is milk flavored tea to which gelatinous balls of tapioca are added. Bubble tea and pearl milk tea stands and shops are opening up all over the world, including in Europe and North America.</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24</a:t>
            </a:fld>
            <a:endParaRPr lang="zh-TW" altLang="en-US"/>
          </a:p>
        </p:txBody>
      </p:sp>
    </p:spTree>
    <p:extLst>
      <p:ext uri="{BB962C8B-B14F-4D97-AF65-F5344CB8AC3E}">
        <p14:creationId xmlns:p14="http://schemas.microsoft.com/office/powerpoint/2010/main" val="15955603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kern="1200" dirty="0" smtClean="0">
                <a:solidFill>
                  <a:schemeClr val="tx1"/>
                </a:solidFill>
                <a:effectLst/>
                <a:latin typeface="+mn-lt"/>
                <a:ea typeface="+mn-ea"/>
                <a:cs typeface="+mn-cs"/>
              </a:rPr>
              <a:t>We should also mention pounded tea. With all the diverse available in Taiwan.</a:t>
            </a:r>
            <a:endParaRPr lang="en-US" altLang="zh-TW" dirty="0" smtClean="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25</a:t>
            </a:fld>
            <a:endParaRPr lang="zh-TW"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Taiwan’s indigenous peoples arrived some 6,000 years ago. From the 16th century, the island caught the attention of many foreign powers such as the Netherlands and Spain. There was an influx of immigrants from southern China starting in the 17th century. Then, Japan came to occupy Taiwan for 50 years from 1895-1945.</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26</a:t>
            </a:fld>
            <a:endParaRPr lang="zh-TW" altLang="en-US"/>
          </a:p>
        </p:txBody>
      </p:sp>
    </p:spTree>
    <p:extLst>
      <p:ext uri="{BB962C8B-B14F-4D97-AF65-F5344CB8AC3E}">
        <p14:creationId xmlns:p14="http://schemas.microsoft.com/office/powerpoint/2010/main" val="27615999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In the late 1940s, the end of the Chinese Civil War, the Kuomintang and its supporters retreated to Taiwan. During the fighting in China, the essential part of the art collection of the imperial palace was moved from place to place to protect it. It finally arrived at its current home, the National Palace Museum.</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27</a:t>
            </a:fld>
            <a:endParaRPr lang="zh-TW" altLang="en-US"/>
          </a:p>
        </p:txBody>
      </p:sp>
    </p:spTree>
    <p:extLst>
      <p:ext uri="{BB962C8B-B14F-4D97-AF65-F5344CB8AC3E}">
        <p14:creationId xmlns:p14="http://schemas.microsoft.com/office/powerpoint/2010/main" val="809762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Confucius was an ancient Chinese philosopher who lived some 2,500 years ago. Taiwan’s major cities each have a Confucian temple, with the oldest in Tainan, built in 1665.</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28</a:t>
            </a:fld>
            <a:endParaRPr lang="zh-TW" altLang="en-US"/>
          </a:p>
        </p:txBody>
      </p:sp>
    </p:spTree>
    <p:extLst>
      <p:ext uri="{BB962C8B-B14F-4D97-AF65-F5344CB8AC3E}">
        <p14:creationId xmlns:p14="http://schemas.microsoft.com/office/powerpoint/2010/main" val="20578015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err="1" smtClean="0">
                <a:solidFill>
                  <a:schemeClr val="tx1"/>
                </a:solidFill>
                <a:effectLst/>
                <a:latin typeface="+mn-lt"/>
                <a:ea typeface="+mn-ea"/>
                <a:cs typeface="+mn-cs"/>
              </a:rPr>
              <a:t>Lugang</a:t>
            </a:r>
            <a:r>
              <a:rPr lang="en-US" altLang="zh-TW" sz="1200" b="0" i="1" kern="1200" dirty="0" smtClean="0">
                <a:solidFill>
                  <a:schemeClr val="tx1"/>
                </a:solidFill>
                <a:effectLst/>
                <a:latin typeface="+mn-lt"/>
                <a:ea typeface="+mn-ea"/>
                <a:cs typeface="+mn-cs"/>
              </a:rPr>
              <a:t> literally means “deer harbor”. This is because in the 17th century, deer skins and other products were exported from this harbor, mainly to Japan. Although this is no longer a major commercial center, many of its buildings and narrow, winding alleys have been preserved, making it an important and interesting tourist destination.</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29</a:t>
            </a:fld>
            <a:endParaRPr lang="zh-TW" altLang="en-US"/>
          </a:p>
        </p:txBody>
      </p:sp>
    </p:spTree>
    <p:extLst>
      <p:ext uri="{BB962C8B-B14F-4D97-AF65-F5344CB8AC3E}">
        <p14:creationId xmlns:p14="http://schemas.microsoft.com/office/powerpoint/2010/main" val="12147480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There is always something interesting to see and do whatever the time of day. Let me give you an example of what you can do in one day in Taiwan.</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a:t>
            </a:fld>
            <a:endParaRPr lang="zh-TW" altLang="en-US"/>
          </a:p>
        </p:txBody>
      </p:sp>
    </p:spTree>
    <p:extLst>
      <p:ext uri="{BB962C8B-B14F-4D97-AF65-F5344CB8AC3E}">
        <p14:creationId xmlns:p14="http://schemas.microsoft.com/office/powerpoint/2010/main" val="249355885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a:t>
            </a:r>
            <a:r>
              <a:rPr lang="en-US" altLang="zh-TW" sz="1200" b="0" i="1" kern="1200" dirty="0" err="1" smtClean="0">
                <a:solidFill>
                  <a:schemeClr val="tx1"/>
                </a:solidFill>
                <a:effectLst/>
                <a:latin typeface="+mn-lt"/>
                <a:ea typeface="+mn-ea"/>
                <a:cs typeface="+mn-cs"/>
              </a:rPr>
              <a:t>Bao’an</a:t>
            </a:r>
            <a:r>
              <a:rPr lang="en-US" altLang="zh-TW" sz="1200" b="0" i="1" kern="1200" dirty="0" smtClean="0">
                <a:solidFill>
                  <a:schemeClr val="tx1"/>
                </a:solidFill>
                <a:effectLst/>
                <a:latin typeface="+mn-lt"/>
                <a:ea typeface="+mn-ea"/>
                <a:cs typeface="+mn-cs"/>
              </a:rPr>
              <a:t> Temple was first built as a simple, wooden shrine to protect the people of this area of Taipei in the late 18th century. This is a national historic site and has been recognized by UNESCO with an Asia-Pacific Heritage Award for Cultural Heritage Conservation.</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30</a:t>
            </a:fld>
            <a:endParaRPr lang="zh-TW" altLang="en-US"/>
          </a:p>
        </p:txBody>
      </p:sp>
    </p:spTree>
    <p:extLst>
      <p:ext uri="{BB962C8B-B14F-4D97-AF65-F5344CB8AC3E}">
        <p14:creationId xmlns:p14="http://schemas.microsoft.com/office/powerpoint/2010/main" val="30354390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In the 17th century, the Dutch East India Company occupied Fort </a:t>
            </a:r>
            <a:r>
              <a:rPr lang="en-US" altLang="zh-TW" sz="1200" b="0" i="1" kern="1200" dirty="0" err="1" smtClean="0">
                <a:solidFill>
                  <a:schemeClr val="tx1"/>
                </a:solidFill>
                <a:effectLst/>
                <a:latin typeface="+mn-lt"/>
                <a:ea typeface="+mn-ea"/>
                <a:cs typeface="+mn-cs"/>
              </a:rPr>
              <a:t>Zeelandia</a:t>
            </a:r>
            <a:r>
              <a:rPr lang="en-US" altLang="zh-TW" sz="1200" b="0" i="1" kern="1200" dirty="0" smtClean="0">
                <a:solidFill>
                  <a:schemeClr val="tx1"/>
                </a:solidFill>
                <a:effectLst/>
                <a:latin typeface="+mn-lt"/>
                <a:ea typeface="+mn-ea"/>
                <a:cs typeface="+mn-cs"/>
              </a:rPr>
              <a:t> in today’s Tainan City for nearly 40 years. However, the Dutch surrendered to the invading army of </a:t>
            </a:r>
            <a:r>
              <a:rPr lang="en-US" altLang="zh-TW" sz="1200" b="0" i="1" kern="1200" dirty="0" err="1" smtClean="0">
                <a:solidFill>
                  <a:schemeClr val="tx1"/>
                </a:solidFill>
                <a:effectLst/>
                <a:latin typeface="+mn-lt"/>
                <a:ea typeface="+mn-ea"/>
                <a:cs typeface="+mn-cs"/>
              </a:rPr>
              <a:t>Koxinga</a:t>
            </a:r>
            <a:r>
              <a:rPr lang="en-US" altLang="zh-TW" sz="1200" b="0" i="1" kern="1200" dirty="0" smtClean="0">
                <a:solidFill>
                  <a:schemeClr val="tx1"/>
                </a:solidFill>
                <a:effectLst/>
                <a:latin typeface="+mn-lt"/>
                <a:ea typeface="+mn-ea"/>
                <a:cs typeface="+mn-cs"/>
              </a:rPr>
              <a:t>, a Chinese warlord, and left Taiwan in 1662. </a:t>
            </a:r>
            <a:r>
              <a:rPr lang="en-US" altLang="zh-TW" sz="1200" b="0" i="1" kern="1200" dirty="0" err="1" smtClean="0">
                <a:solidFill>
                  <a:schemeClr val="tx1"/>
                </a:solidFill>
                <a:effectLst/>
                <a:latin typeface="+mn-lt"/>
                <a:ea typeface="+mn-ea"/>
                <a:cs typeface="+mn-cs"/>
              </a:rPr>
              <a:t>Koxinga</a:t>
            </a:r>
            <a:r>
              <a:rPr lang="en-US" altLang="zh-TW" sz="1200" b="0" i="1" kern="1200" dirty="0" smtClean="0">
                <a:solidFill>
                  <a:schemeClr val="tx1"/>
                </a:solidFill>
                <a:effectLst/>
                <a:latin typeface="+mn-lt"/>
                <a:ea typeface="+mn-ea"/>
                <a:cs typeface="+mn-cs"/>
              </a:rPr>
              <a:t> moved into Fort </a:t>
            </a:r>
            <a:r>
              <a:rPr lang="en-US" altLang="zh-TW" sz="1200" b="0" i="1" kern="1200" dirty="0" err="1" smtClean="0">
                <a:solidFill>
                  <a:schemeClr val="tx1"/>
                </a:solidFill>
                <a:effectLst/>
                <a:latin typeface="+mn-lt"/>
                <a:ea typeface="+mn-ea"/>
                <a:cs typeface="+mn-cs"/>
              </a:rPr>
              <a:t>Zeelandia</a:t>
            </a:r>
            <a:r>
              <a:rPr lang="en-US" altLang="zh-TW" sz="1200" b="0" i="1" kern="1200" dirty="0" smtClean="0">
                <a:solidFill>
                  <a:schemeClr val="tx1"/>
                </a:solidFill>
                <a:effectLst/>
                <a:latin typeface="+mn-lt"/>
                <a:ea typeface="+mn-ea"/>
                <a:cs typeface="+mn-cs"/>
              </a:rPr>
              <a:t>, renaming it </a:t>
            </a:r>
            <a:r>
              <a:rPr lang="en-US" altLang="zh-TW" sz="1200" b="0" i="1" kern="1200" dirty="0" err="1" smtClean="0">
                <a:solidFill>
                  <a:schemeClr val="tx1"/>
                </a:solidFill>
                <a:effectLst/>
                <a:latin typeface="+mn-lt"/>
                <a:ea typeface="+mn-ea"/>
                <a:cs typeface="+mn-cs"/>
              </a:rPr>
              <a:t>Anping</a:t>
            </a:r>
            <a:r>
              <a:rPr lang="en-US" altLang="zh-TW" sz="1200" b="0" i="1" kern="1200" dirty="0" smtClean="0">
                <a:solidFill>
                  <a:schemeClr val="tx1"/>
                </a:solidFill>
                <a:effectLst/>
                <a:latin typeface="+mn-lt"/>
                <a:ea typeface="+mn-ea"/>
                <a:cs typeface="+mn-cs"/>
              </a:rPr>
              <a:t>.</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31</a:t>
            </a:fld>
            <a:endParaRPr lang="zh-TW" altLang="en-US"/>
          </a:p>
        </p:txBody>
      </p:sp>
    </p:spTree>
    <p:extLst>
      <p:ext uri="{BB962C8B-B14F-4D97-AF65-F5344CB8AC3E}">
        <p14:creationId xmlns:p14="http://schemas.microsoft.com/office/powerpoint/2010/main" val="35915621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Japan occupied Taiwan for over 50 years, there was an influx of Japanese administrators, teachers and soldiers. This temple complex was built in 1917 in </a:t>
            </a:r>
            <a:r>
              <a:rPr lang="en-US" altLang="zh-TW" sz="1200" b="0" i="1" kern="1200" dirty="0" err="1" smtClean="0">
                <a:solidFill>
                  <a:schemeClr val="tx1"/>
                </a:solidFill>
                <a:effectLst/>
                <a:latin typeface="+mn-lt"/>
                <a:ea typeface="+mn-ea"/>
                <a:cs typeface="+mn-cs"/>
              </a:rPr>
              <a:t>Ji’an</a:t>
            </a:r>
            <a:r>
              <a:rPr lang="en-US" altLang="zh-TW" sz="1200" b="0" i="1" kern="1200" dirty="0" smtClean="0">
                <a:solidFill>
                  <a:schemeClr val="tx1"/>
                </a:solidFill>
                <a:effectLst/>
                <a:latin typeface="+mn-lt"/>
                <a:ea typeface="+mn-ea"/>
                <a:cs typeface="+mn-cs"/>
              </a:rPr>
              <a:t> Township of </a:t>
            </a:r>
            <a:r>
              <a:rPr lang="en-US" altLang="zh-TW" sz="1200" b="0" i="1" kern="1200" dirty="0" err="1" smtClean="0">
                <a:solidFill>
                  <a:schemeClr val="tx1"/>
                </a:solidFill>
                <a:effectLst/>
                <a:latin typeface="+mn-lt"/>
                <a:ea typeface="+mn-ea"/>
                <a:cs typeface="+mn-cs"/>
              </a:rPr>
              <a:t>Hualien</a:t>
            </a:r>
            <a:r>
              <a:rPr lang="en-US" altLang="zh-TW" sz="1200" b="0" i="1" kern="1200" dirty="0" smtClean="0">
                <a:solidFill>
                  <a:schemeClr val="tx1"/>
                </a:solidFill>
                <a:effectLst/>
                <a:latin typeface="+mn-lt"/>
                <a:ea typeface="+mn-ea"/>
                <a:cs typeface="+mn-cs"/>
              </a:rPr>
              <a:t> County.</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32</a:t>
            </a:fld>
            <a:endParaRPr lang="zh-TW" altLang="en-US"/>
          </a:p>
        </p:txBody>
      </p:sp>
    </p:spTree>
    <p:extLst>
      <p:ext uri="{BB962C8B-B14F-4D97-AF65-F5344CB8AC3E}">
        <p14:creationId xmlns:p14="http://schemas.microsoft.com/office/powerpoint/2010/main" val="25445812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These are representatives of </a:t>
            </a:r>
            <a:r>
              <a:rPr lang="en-US" altLang="zh-TW" sz="1200" b="0" i="1" kern="1200" dirty="0" err="1" smtClean="0">
                <a:solidFill>
                  <a:schemeClr val="tx1"/>
                </a:solidFill>
                <a:effectLst/>
                <a:latin typeface="+mn-lt"/>
                <a:ea typeface="+mn-ea"/>
                <a:cs typeface="+mn-cs"/>
              </a:rPr>
              <a:t>Santaizi</a:t>
            </a:r>
            <a:r>
              <a:rPr lang="en-US" altLang="zh-TW" sz="1200" b="0" i="1" kern="1200" dirty="0" smtClean="0">
                <a:solidFill>
                  <a:schemeClr val="tx1"/>
                </a:solidFill>
                <a:effectLst/>
                <a:latin typeface="+mn-lt"/>
                <a:ea typeface="+mn-ea"/>
                <a:cs typeface="+mn-cs"/>
              </a:rPr>
              <a:t>, a god important in Taiwan’s folk Buddhist and Taoist beliefs. Due to the legend of his taking his own life at the age of seven to save his parents from the wrath of the Jade Emperor, he is usually pictured as a large child.</a:t>
            </a:r>
            <a:endParaRPr lang="en-US" altLang="zh-TW" sz="1200" b="1"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33</a:t>
            </a:fld>
            <a:endParaRPr lang="zh-TW" altLang="en-US"/>
          </a:p>
        </p:txBody>
      </p:sp>
    </p:spTree>
    <p:extLst>
      <p:ext uri="{BB962C8B-B14F-4D97-AF65-F5344CB8AC3E}">
        <p14:creationId xmlns:p14="http://schemas.microsoft.com/office/powerpoint/2010/main" val="39941656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Ba </a:t>
            </a:r>
            <a:r>
              <a:rPr lang="en-US" altLang="zh-TW" sz="1200" b="0" i="1" kern="1200" dirty="0" err="1" smtClean="0">
                <a:solidFill>
                  <a:schemeClr val="tx1"/>
                </a:solidFill>
                <a:effectLst/>
                <a:latin typeface="+mn-lt"/>
                <a:ea typeface="+mn-ea"/>
                <a:cs typeface="+mn-cs"/>
              </a:rPr>
              <a:t>Jia</a:t>
            </a:r>
            <a:r>
              <a:rPr lang="en-US" altLang="zh-TW" sz="1200" b="0" i="1" kern="1200" dirty="0" smtClean="0">
                <a:solidFill>
                  <a:schemeClr val="tx1"/>
                </a:solidFill>
                <a:effectLst/>
                <a:latin typeface="+mn-lt"/>
                <a:ea typeface="+mn-ea"/>
                <a:cs typeface="+mn-cs"/>
              </a:rPr>
              <a:t> Jiang are considered bodyguards to various deities in Taiwan’s folk religious beliefs, thus they are often part of temple festivals.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34</a:t>
            </a:fld>
            <a:endParaRPr lang="zh-TW" altLang="en-US"/>
          </a:p>
        </p:txBody>
      </p:sp>
    </p:spTree>
    <p:extLst>
      <p:ext uri="{BB962C8B-B14F-4D97-AF65-F5344CB8AC3E}">
        <p14:creationId xmlns:p14="http://schemas.microsoft.com/office/powerpoint/2010/main" val="27500986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There are several religious festivals that are unique to Taiwan. For example, </a:t>
            </a:r>
            <a:r>
              <a:rPr lang="en-US" altLang="zh-TW" sz="1200" b="0" i="1" kern="1200" dirty="0" err="1" smtClean="0">
                <a:solidFill>
                  <a:schemeClr val="tx1"/>
                </a:solidFill>
                <a:effectLst/>
                <a:latin typeface="+mn-lt"/>
                <a:ea typeface="+mn-ea"/>
                <a:cs typeface="+mn-cs"/>
              </a:rPr>
              <a:t>Taitung’s</a:t>
            </a:r>
            <a:r>
              <a:rPr lang="en-US" altLang="zh-TW" sz="1200" b="0" i="1" kern="1200" dirty="0" smtClean="0">
                <a:solidFill>
                  <a:schemeClr val="tx1"/>
                </a:solidFill>
                <a:effectLst/>
                <a:latin typeface="+mn-lt"/>
                <a:ea typeface="+mn-ea"/>
                <a:cs typeface="+mn-cs"/>
              </a:rPr>
              <a:t> Blasting Handan Festival,</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35</a:t>
            </a:fld>
            <a:endParaRPr lang="zh-TW" altLang="en-US"/>
          </a:p>
        </p:txBody>
      </p:sp>
    </p:spTree>
    <p:extLst>
      <p:ext uri="{BB962C8B-B14F-4D97-AF65-F5344CB8AC3E}">
        <p14:creationId xmlns:p14="http://schemas.microsoft.com/office/powerpoint/2010/main" val="36557605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a:t>
            </a:r>
            <a:r>
              <a:rPr lang="en-US" altLang="zh-TW" sz="1200" b="0" i="1" kern="1200" dirty="0" err="1" smtClean="0">
                <a:solidFill>
                  <a:schemeClr val="tx1"/>
                </a:solidFill>
                <a:effectLst/>
                <a:latin typeface="+mn-lt"/>
                <a:ea typeface="+mn-ea"/>
                <a:cs typeface="+mn-cs"/>
              </a:rPr>
              <a:t>Dajia</a:t>
            </a:r>
            <a:r>
              <a:rPr lang="en-US" altLang="zh-TW" sz="1200" b="0" i="1" kern="1200" dirty="0" smtClean="0">
                <a:solidFill>
                  <a:schemeClr val="tx1"/>
                </a:solidFill>
                <a:effectLst/>
                <a:latin typeface="+mn-lt"/>
                <a:ea typeface="+mn-ea"/>
                <a:cs typeface="+mn-cs"/>
              </a:rPr>
              <a:t> </a:t>
            </a:r>
            <a:r>
              <a:rPr lang="en-US" altLang="zh-TW" sz="1200" b="0" i="1" kern="1200" dirty="0" err="1" smtClean="0">
                <a:solidFill>
                  <a:schemeClr val="tx1"/>
                </a:solidFill>
                <a:effectLst/>
                <a:latin typeface="+mn-lt"/>
                <a:ea typeface="+mn-ea"/>
                <a:cs typeface="+mn-cs"/>
              </a:rPr>
              <a:t>Mazu</a:t>
            </a:r>
            <a:r>
              <a:rPr lang="en-US" altLang="zh-TW" sz="1200" b="0" i="1" kern="1200" dirty="0" smtClean="0">
                <a:solidFill>
                  <a:schemeClr val="tx1"/>
                </a:solidFill>
                <a:effectLst/>
                <a:latin typeface="+mn-lt"/>
                <a:ea typeface="+mn-ea"/>
                <a:cs typeface="+mn-cs"/>
              </a:rPr>
              <a:t> pilgrimage,</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36</a:t>
            </a:fld>
            <a:endParaRPr lang="zh-TW" altLang="en-US"/>
          </a:p>
        </p:txBody>
      </p:sp>
    </p:spTree>
    <p:extLst>
      <p:ext uri="{BB962C8B-B14F-4D97-AF65-F5344CB8AC3E}">
        <p14:creationId xmlns:p14="http://schemas.microsoft.com/office/powerpoint/2010/main" val="268988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a:t>
            </a:r>
            <a:r>
              <a:rPr lang="en-US" altLang="zh-TW" sz="1200" b="0" i="1" kern="1200" dirty="0" err="1" smtClean="0">
                <a:solidFill>
                  <a:schemeClr val="tx1"/>
                </a:solidFill>
                <a:effectLst/>
                <a:latin typeface="+mn-lt"/>
                <a:ea typeface="+mn-ea"/>
                <a:cs typeface="+mn-cs"/>
              </a:rPr>
              <a:t>Yanshui</a:t>
            </a:r>
            <a:r>
              <a:rPr lang="en-US" altLang="zh-TW" sz="1200" b="0" i="1" kern="1200" dirty="0" smtClean="0">
                <a:solidFill>
                  <a:schemeClr val="tx1"/>
                </a:solidFill>
                <a:effectLst/>
                <a:latin typeface="+mn-lt"/>
                <a:ea typeface="+mn-ea"/>
                <a:cs typeface="+mn-cs"/>
              </a:rPr>
              <a:t> Beehive Rockets Festival,</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37</a:t>
            </a:fld>
            <a:endParaRPr lang="zh-TW" altLang="en-US"/>
          </a:p>
        </p:txBody>
      </p:sp>
    </p:spTree>
    <p:extLst>
      <p:ext uri="{BB962C8B-B14F-4D97-AF65-F5344CB8AC3E}">
        <p14:creationId xmlns:p14="http://schemas.microsoft.com/office/powerpoint/2010/main" val="417325697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kern="1200" dirty="0" smtClean="0">
                <a:solidFill>
                  <a:schemeClr val="tx1"/>
                </a:solidFill>
                <a:effectLst/>
                <a:latin typeface="+mn-lt"/>
                <a:ea typeface="+mn-ea"/>
                <a:cs typeface="+mn-cs"/>
              </a:rPr>
              <a:t>and the indigenes people’s harvest festival. If you choose to visit Taiwan at the right time, you’ll be lucky to have these unforgettable experiences.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38</a:t>
            </a:fld>
            <a:endParaRPr lang="zh-TW"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Taiwan’s diversity also extends to its unique sights and sounds. There is truly something for everyone to enjoy.</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39</a:t>
            </a:fld>
            <a:endParaRPr lang="zh-TW" altLang="en-US"/>
          </a:p>
        </p:txBody>
      </p:sp>
    </p:spTree>
    <p:extLst>
      <p:ext uri="{BB962C8B-B14F-4D97-AF65-F5344CB8AC3E}">
        <p14:creationId xmlns:p14="http://schemas.microsoft.com/office/powerpoint/2010/main" val="3475246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day starts with a spectacular mountain sunrise, accompanied by a sea of clouds and mist at </a:t>
            </a:r>
            <a:r>
              <a:rPr lang="en-US" altLang="zh-TW" sz="1200" b="0" i="1" kern="1200" dirty="0" err="1" smtClean="0">
                <a:solidFill>
                  <a:schemeClr val="tx1"/>
                </a:solidFill>
                <a:effectLst/>
                <a:latin typeface="+mn-lt"/>
                <a:ea typeface="+mn-ea"/>
                <a:cs typeface="+mn-cs"/>
              </a:rPr>
              <a:t>Zhushan</a:t>
            </a:r>
            <a:r>
              <a:rPr lang="en-US" altLang="zh-TW" sz="1200" b="0" i="1" kern="1200" dirty="0" smtClean="0">
                <a:solidFill>
                  <a:schemeClr val="tx1"/>
                </a:solidFill>
                <a:effectLst/>
                <a:latin typeface="+mn-lt"/>
                <a:ea typeface="+mn-ea"/>
                <a:cs typeface="+mn-cs"/>
              </a:rPr>
              <a:t> in the </a:t>
            </a:r>
            <a:r>
              <a:rPr lang="en-US" altLang="zh-TW" sz="1200" b="0" i="1" kern="1200" dirty="0" err="1" smtClean="0">
                <a:solidFill>
                  <a:schemeClr val="tx1"/>
                </a:solidFill>
                <a:effectLst/>
                <a:latin typeface="+mn-lt"/>
                <a:ea typeface="+mn-ea"/>
                <a:cs typeface="+mn-cs"/>
              </a:rPr>
              <a:t>Alishan</a:t>
            </a:r>
            <a:r>
              <a:rPr lang="en-US" altLang="zh-TW" sz="1200" b="0" i="1" kern="1200" dirty="0" smtClean="0">
                <a:solidFill>
                  <a:schemeClr val="tx1"/>
                </a:solidFill>
                <a:effectLst/>
                <a:latin typeface="+mn-lt"/>
                <a:ea typeface="+mn-ea"/>
                <a:cs typeface="+mn-cs"/>
              </a:rPr>
              <a:t> Forest Recreation Area.</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a:t>
            </a:fld>
            <a:endParaRPr lang="zh-TW" altLang="en-US"/>
          </a:p>
        </p:txBody>
      </p:sp>
    </p:spTree>
    <p:extLst>
      <p:ext uri="{BB962C8B-B14F-4D97-AF65-F5344CB8AC3E}">
        <p14:creationId xmlns:p14="http://schemas.microsoft.com/office/powerpoint/2010/main" val="71912913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a:t>
            </a:r>
            <a:r>
              <a:rPr lang="en-US" altLang="zh-TW" sz="1200" b="0" i="1" kern="1200" dirty="0" err="1" smtClean="0">
                <a:solidFill>
                  <a:schemeClr val="tx1"/>
                </a:solidFill>
                <a:effectLst/>
                <a:latin typeface="+mn-lt"/>
                <a:ea typeface="+mn-ea"/>
                <a:cs typeface="+mn-cs"/>
              </a:rPr>
              <a:t>Tamshui</a:t>
            </a:r>
            <a:r>
              <a:rPr lang="en-US" altLang="zh-TW" sz="1200" b="0" i="1" kern="1200" dirty="0" smtClean="0">
                <a:solidFill>
                  <a:schemeClr val="tx1"/>
                </a:solidFill>
                <a:effectLst/>
                <a:latin typeface="+mn-lt"/>
                <a:ea typeface="+mn-ea"/>
                <a:cs typeface="+mn-cs"/>
              </a:rPr>
              <a:t> River is the main waterway through Taipei City. </a:t>
            </a:r>
            <a:r>
              <a:rPr lang="en-US" altLang="zh-TW" sz="1200" b="0" i="1" kern="1200" dirty="0" err="1" smtClean="0">
                <a:solidFill>
                  <a:schemeClr val="tx1"/>
                </a:solidFill>
                <a:effectLst/>
                <a:latin typeface="+mn-lt"/>
                <a:ea typeface="+mn-ea"/>
                <a:cs typeface="+mn-cs"/>
              </a:rPr>
              <a:t>Tamshui</a:t>
            </a:r>
            <a:r>
              <a:rPr lang="en-US" altLang="zh-TW" sz="1200" b="0" i="1" kern="1200" dirty="0" smtClean="0">
                <a:solidFill>
                  <a:schemeClr val="tx1"/>
                </a:solidFill>
                <a:effectLst/>
                <a:latin typeface="+mn-lt"/>
                <a:ea typeface="+mn-ea"/>
                <a:cs typeface="+mn-cs"/>
              </a:rPr>
              <a:t> District was once an important shipping and commerce center in the 19th century. Take a ferry across the river to Bali District of New Taipei City. Along both sides of the river are beautiful bike paths.</a:t>
            </a:r>
            <a:endParaRPr lang="en-US" altLang="zh-TW" sz="1200" kern="1200" dirty="0" smtClean="0">
              <a:solidFill>
                <a:schemeClr val="tx1"/>
              </a:solidFill>
              <a:effectLst/>
              <a:latin typeface="+mn-lt"/>
              <a:ea typeface="+mn-ea"/>
              <a:cs typeface="+mn-cs"/>
            </a:endParaRPr>
          </a:p>
          <a:p>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40</a:t>
            </a:fld>
            <a:endParaRPr lang="zh-TW" altLang="en-US"/>
          </a:p>
        </p:txBody>
      </p:sp>
    </p:spTree>
    <p:extLst>
      <p:ext uri="{BB962C8B-B14F-4D97-AF65-F5344CB8AC3E}">
        <p14:creationId xmlns:p14="http://schemas.microsoft.com/office/powerpoint/2010/main" val="36040351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Night markets are among the most popular attractions for visitors.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41</a:t>
            </a:fld>
            <a:endParaRPr lang="zh-TW" altLang="en-US"/>
          </a:p>
        </p:txBody>
      </p:sp>
    </p:spTree>
    <p:extLst>
      <p:ext uri="{BB962C8B-B14F-4D97-AF65-F5344CB8AC3E}">
        <p14:creationId xmlns:p14="http://schemas.microsoft.com/office/powerpoint/2010/main" val="219130106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Of course, you can choose to spend your evening at a vibrant shopping, dining and entertainment area.</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42</a:t>
            </a:fld>
            <a:endParaRPr lang="zh-TW" altLang="en-US"/>
          </a:p>
        </p:txBody>
      </p:sp>
    </p:spTree>
    <p:extLst>
      <p:ext uri="{BB962C8B-B14F-4D97-AF65-F5344CB8AC3E}">
        <p14:creationId xmlns:p14="http://schemas.microsoft.com/office/powerpoint/2010/main" val="30533599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And enjoy a world class performance.</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43</a:t>
            </a:fld>
            <a:endParaRPr lang="zh-TW" altLang="en-US"/>
          </a:p>
        </p:txBody>
      </p:sp>
    </p:spTree>
    <p:extLst>
      <p:ext uri="{BB962C8B-B14F-4D97-AF65-F5344CB8AC3E}">
        <p14:creationId xmlns:p14="http://schemas.microsoft.com/office/powerpoint/2010/main" val="255751685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If you have filled up on food at the night market and are looking for food for the mind, try a 24-hour bookstore.</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44</a:t>
            </a:fld>
            <a:endParaRPr lang="zh-TW" altLang="en-US"/>
          </a:p>
        </p:txBody>
      </p:sp>
    </p:spTree>
    <p:extLst>
      <p:ext uri="{BB962C8B-B14F-4D97-AF65-F5344CB8AC3E}">
        <p14:creationId xmlns:p14="http://schemas.microsoft.com/office/powerpoint/2010/main" val="11113152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For a unique souvenir of Taiwan, visit some of the shops that sell products developed by Taiwan’s contemporary designers.</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45</a:t>
            </a:fld>
            <a:endParaRPr lang="zh-TW" altLang="en-US"/>
          </a:p>
        </p:txBody>
      </p:sp>
    </p:spTree>
    <p:extLst>
      <p:ext uri="{BB962C8B-B14F-4D97-AF65-F5344CB8AC3E}">
        <p14:creationId xmlns:p14="http://schemas.microsoft.com/office/powerpoint/2010/main" val="336774233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There is plenty to do in Taiwan once the sun goes down.</a:t>
            </a:r>
            <a:endParaRPr lang="zh-TW" altLang="zh-TW" sz="1200" i="1" kern="1200" dirty="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46</a:t>
            </a:fld>
            <a:endParaRPr lang="zh-TW" altLang="en-US"/>
          </a:p>
        </p:txBody>
      </p:sp>
    </p:spTree>
    <p:extLst>
      <p:ext uri="{BB962C8B-B14F-4D97-AF65-F5344CB8AC3E}">
        <p14:creationId xmlns:p14="http://schemas.microsoft.com/office/powerpoint/2010/main" val="38668984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 is a safe country, so feel free to venture out at night. Cycling is a great experience no matter whether the sun is up or down.</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47</a:t>
            </a:fld>
            <a:endParaRPr lang="zh-TW" altLang="en-US"/>
          </a:p>
        </p:txBody>
      </p:sp>
    </p:spTree>
    <p:extLst>
      <p:ext uri="{BB962C8B-B14F-4D97-AF65-F5344CB8AC3E}">
        <p14:creationId xmlns:p14="http://schemas.microsoft.com/office/powerpoint/2010/main" val="146242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normAutofit/>
          </a:bodyPr>
          <a:lstStyle/>
          <a:p>
            <a:r>
              <a:rPr lang="en-US" altLang="zh-TW" sz="1200" b="0" i="1" kern="1200" dirty="0" smtClean="0">
                <a:solidFill>
                  <a:schemeClr val="tx1"/>
                </a:solidFill>
                <a:effectLst/>
                <a:latin typeface="+mn-lt"/>
                <a:ea typeface="+mn-ea"/>
                <a:cs typeface="+mn-cs"/>
              </a:rPr>
              <a:t>Taipei 101 is the world’s tallest green building. From here, you can see stunning panoramic views of the city. The most spectacular night show is the fireworks display at midnight on New Year’s Eve.</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48</a:t>
            </a:fld>
            <a:endParaRPr lang="zh-TW"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Due to its high mountains and volcanic past, Taiwan possesses one of the richest concentrations of hot springs in the world.</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49</a:t>
            </a:fld>
            <a:endParaRPr lang="zh-TW" altLang="en-US"/>
          </a:p>
        </p:txBody>
      </p:sp>
    </p:spTree>
    <p:extLst>
      <p:ext uri="{BB962C8B-B14F-4D97-AF65-F5344CB8AC3E}">
        <p14:creationId xmlns:p14="http://schemas.microsoft.com/office/powerpoint/2010/main" val="4150331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east coast also boasts breathtaking sunrises. Enjoy the early morning at the </a:t>
            </a:r>
            <a:r>
              <a:rPr lang="en-US" altLang="zh-TW" sz="1200" b="0" i="1" kern="1200" dirty="0" err="1" smtClean="0">
                <a:solidFill>
                  <a:schemeClr val="tx1"/>
                </a:solidFill>
                <a:effectLst/>
                <a:latin typeface="+mn-lt"/>
                <a:ea typeface="+mn-ea"/>
                <a:cs typeface="+mn-cs"/>
              </a:rPr>
              <a:t>Zhaori</a:t>
            </a:r>
            <a:r>
              <a:rPr lang="en-US" altLang="zh-TW" sz="1200" b="0" i="1" kern="1200" dirty="0" smtClean="0">
                <a:solidFill>
                  <a:schemeClr val="tx1"/>
                </a:solidFill>
                <a:effectLst/>
                <a:latin typeface="+mn-lt"/>
                <a:ea typeface="+mn-ea"/>
                <a:cs typeface="+mn-cs"/>
              </a:rPr>
              <a:t> Salt-water Hot Springs on Green Island, it’s also one of the few natural salt-water hot springs in the world.</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a:t>
            </a:fld>
            <a:endParaRPr lang="zh-TW" altLang="en-US"/>
          </a:p>
        </p:txBody>
      </p:sp>
    </p:spTree>
    <p:extLst>
      <p:ext uri="{BB962C8B-B14F-4D97-AF65-F5344CB8AC3E}">
        <p14:creationId xmlns:p14="http://schemas.microsoft.com/office/powerpoint/2010/main" val="220713340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Away from the bright lights of the city, the stars shine brightly. This is Nature’s form of entertainment.</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50</a:t>
            </a:fld>
            <a:endParaRPr lang="zh-TW" altLang="en-US"/>
          </a:p>
        </p:txBody>
      </p:sp>
    </p:spTree>
    <p:extLst>
      <p:ext uri="{BB962C8B-B14F-4D97-AF65-F5344CB8AC3E}">
        <p14:creationId xmlns:p14="http://schemas.microsoft.com/office/powerpoint/2010/main" val="13045552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By massaging these acupressure points it is possible to understand which organs are in need of attention.</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51</a:t>
            </a:fld>
            <a:endParaRPr lang="zh-TW" altLang="en-US"/>
          </a:p>
        </p:txBody>
      </p:sp>
    </p:spTree>
    <p:extLst>
      <p:ext uri="{BB962C8B-B14F-4D97-AF65-F5344CB8AC3E}">
        <p14:creationId xmlns:p14="http://schemas.microsoft.com/office/powerpoint/2010/main" val="2371986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Congee is a watery rice mixture to which can be added a variety of foods such as dried pork floss, stir-fried vegetables and peanuts.</a:t>
            </a:r>
            <a:endParaRPr lang="zh-TW" altLang="en-US" b="1"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52</a:t>
            </a:fld>
            <a:endParaRPr lang="zh-TW" altLang="en-US"/>
          </a:p>
        </p:txBody>
      </p:sp>
    </p:spTree>
    <p:extLst>
      <p:ext uri="{BB962C8B-B14F-4D97-AF65-F5344CB8AC3E}">
        <p14:creationId xmlns:p14="http://schemas.microsoft.com/office/powerpoint/2010/main" val="129788866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 has the interesting distinction of having the highest density of convenience stores in the world.</a:t>
            </a:r>
            <a:endParaRPr lang="en-US" altLang="zh-TW" sz="1200" kern="1200" dirty="0" smtClean="0">
              <a:solidFill>
                <a:schemeClr val="tx1"/>
              </a:solidFill>
              <a:effectLst/>
              <a:latin typeface="+mn-lt"/>
              <a:ea typeface="+mn-ea"/>
              <a:cs typeface="+mn-cs"/>
            </a:endParaRPr>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53</a:t>
            </a:fld>
            <a:endParaRPr lang="zh-TW" altLang="en-US"/>
          </a:p>
        </p:txBody>
      </p:sp>
    </p:spTree>
    <p:extLst>
      <p:ext uri="{BB962C8B-B14F-4D97-AF65-F5344CB8AC3E}">
        <p14:creationId xmlns:p14="http://schemas.microsoft.com/office/powerpoint/2010/main" val="415382241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Being in the heart of Asia, it is easy to travel to Taiwan with direct flights from many destinations such as Los Angeles, New York, Vancouver, Paris, Frankfurt, and Sydney.</a:t>
            </a:r>
            <a:endParaRPr lang="en-US" altLang="zh-TW" b="1" baseline="0" dirty="0" smtClean="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54</a:t>
            </a:fld>
            <a:endParaRPr lang="zh-TW" altLang="en-US"/>
          </a:p>
        </p:txBody>
      </p:sp>
    </p:spTree>
    <p:extLst>
      <p:ext uri="{BB962C8B-B14F-4D97-AF65-F5344CB8AC3E}">
        <p14:creationId xmlns:p14="http://schemas.microsoft.com/office/powerpoint/2010/main" val="686681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TW" sz="1200" b="0" i="1" kern="1200" dirty="0" smtClean="0">
                <a:solidFill>
                  <a:schemeClr val="tx1"/>
                </a:solidFill>
                <a:effectLst/>
                <a:latin typeface="+mn-lt"/>
                <a:ea typeface="+mn-ea"/>
                <a:cs typeface="+mn-cs"/>
              </a:rPr>
              <a:t>Getting around Taiwan is easy. The Taiwan Tourist Shuttle Bus and Taiwan Tour Bus have many routes to tourist destinations. Public transportation includes metro or subway systems in Taipei and Kaohsiung, a railway system that circles the island and the high speed rail system between Taipei and Kaohsiung.</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55</a:t>
            </a:fld>
            <a:endParaRPr lang="zh-TW" altLang="en-US"/>
          </a:p>
        </p:txBody>
      </p:sp>
    </p:spTree>
    <p:extLst>
      <p:ext uri="{BB962C8B-B14F-4D97-AF65-F5344CB8AC3E}">
        <p14:creationId xmlns:p14="http://schemas.microsoft.com/office/powerpoint/2010/main" val="261172924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Although Taiwan is itself an island, its territory includes </a:t>
            </a:r>
            <a:r>
              <a:rPr lang="en-US" altLang="zh-TW" sz="1200" b="0" i="1" kern="1200" dirty="0" err="1" smtClean="0">
                <a:solidFill>
                  <a:schemeClr val="tx1"/>
                </a:solidFill>
                <a:effectLst/>
                <a:latin typeface="+mn-lt"/>
                <a:ea typeface="+mn-ea"/>
                <a:cs typeface="+mn-cs"/>
              </a:rPr>
              <a:t>Kinmen</a:t>
            </a:r>
            <a:r>
              <a:rPr lang="en-US" altLang="zh-TW" sz="1200" b="0" i="1" kern="1200" dirty="0" smtClean="0">
                <a:solidFill>
                  <a:schemeClr val="tx1"/>
                </a:solidFill>
                <a:effectLst/>
                <a:latin typeface="+mn-lt"/>
                <a:ea typeface="+mn-ea"/>
                <a:cs typeface="+mn-cs"/>
              </a:rPr>
              <a:t>, Matsu, Penghu, Green Island and Orchid Island. Each of these islands offers a unique experience and can be reached by domestic flight or ferry.</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56</a:t>
            </a:fld>
            <a:endParaRPr lang="zh-TW" altLang="en-US"/>
          </a:p>
        </p:txBody>
      </p:sp>
    </p:spTree>
    <p:extLst>
      <p:ext uri="{BB962C8B-B14F-4D97-AF65-F5344CB8AC3E}">
        <p14:creationId xmlns:p14="http://schemas.microsoft.com/office/powerpoint/2010/main" val="13029354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Thank you for your time. </a:t>
            </a:r>
            <a:r>
              <a:rPr lang="en-US" altLang="zh-TW" sz="1200" b="0" i="1" kern="1200" smtClean="0">
                <a:solidFill>
                  <a:schemeClr val="tx1"/>
                </a:solidFill>
                <a:effectLst/>
                <a:latin typeface="+mn-lt"/>
                <a:ea typeface="+mn-ea"/>
                <a:cs typeface="+mn-cs"/>
              </a:rPr>
              <a:t>I hope I have convinced you that now, it’s time for Taiwan!</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57</a:t>
            </a:fld>
            <a:endParaRPr lang="zh-TW" altLang="en-US"/>
          </a:p>
        </p:txBody>
      </p:sp>
    </p:spTree>
    <p:extLst>
      <p:ext uri="{BB962C8B-B14F-4D97-AF65-F5344CB8AC3E}">
        <p14:creationId xmlns:p14="http://schemas.microsoft.com/office/powerpoint/2010/main" val="3463535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Taiwan is famous for the variety and tastiness of its food. This begins with the first meal of the day—breakfast.</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6</a:t>
            </a:fld>
            <a:endParaRPr lang="zh-TW" altLang="en-US"/>
          </a:p>
        </p:txBody>
      </p:sp>
    </p:spTree>
    <p:extLst>
      <p:ext uri="{BB962C8B-B14F-4D97-AF65-F5344CB8AC3E}">
        <p14:creationId xmlns:p14="http://schemas.microsoft.com/office/powerpoint/2010/main" val="1084158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There is a wide range of breakfast options in Taiwan. One of the most popular Taiwanese breakfast foods is </a:t>
            </a:r>
            <a:r>
              <a:rPr lang="en-US" altLang="zh-TW" sz="1200" b="0" i="1" kern="1200" dirty="0" err="1" smtClean="0">
                <a:solidFill>
                  <a:schemeClr val="tx1"/>
                </a:solidFill>
                <a:effectLst/>
                <a:latin typeface="+mn-lt"/>
                <a:ea typeface="+mn-ea"/>
                <a:cs typeface="+mn-cs"/>
              </a:rPr>
              <a:t>shao</a:t>
            </a:r>
            <a:r>
              <a:rPr lang="en-US" altLang="zh-TW" sz="1200" b="0" i="1" kern="1200" dirty="0" smtClean="0">
                <a:solidFill>
                  <a:schemeClr val="tx1"/>
                </a:solidFill>
                <a:effectLst/>
                <a:latin typeface="+mn-lt"/>
                <a:ea typeface="+mn-ea"/>
                <a:cs typeface="+mn-cs"/>
              </a:rPr>
              <a:t> </a:t>
            </a:r>
            <a:r>
              <a:rPr lang="en-US" altLang="zh-TW" sz="1200" b="0" i="1" kern="1200" dirty="0" err="1" smtClean="0">
                <a:solidFill>
                  <a:schemeClr val="tx1"/>
                </a:solidFill>
                <a:effectLst/>
                <a:latin typeface="+mn-lt"/>
                <a:ea typeface="+mn-ea"/>
                <a:cs typeface="+mn-cs"/>
              </a:rPr>
              <a:t>bing</a:t>
            </a:r>
            <a:r>
              <a:rPr lang="en-US" altLang="zh-TW" sz="1200" b="0" i="1" kern="1200" dirty="0" smtClean="0">
                <a:solidFill>
                  <a:schemeClr val="tx1"/>
                </a:solidFill>
                <a:effectLst/>
                <a:latin typeface="+mn-lt"/>
                <a:ea typeface="+mn-ea"/>
                <a:cs typeface="+mn-cs"/>
              </a:rPr>
              <a:t> and you </a:t>
            </a:r>
            <a:r>
              <a:rPr lang="en-US" altLang="zh-TW" sz="1200" b="0" i="1" kern="1200" dirty="0" err="1" smtClean="0">
                <a:solidFill>
                  <a:schemeClr val="tx1"/>
                </a:solidFill>
                <a:effectLst/>
                <a:latin typeface="+mn-lt"/>
                <a:ea typeface="+mn-ea"/>
                <a:cs typeface="+mn-cs"/>
              </a:rPr>
              <a:t>tiao</a:t>
            </a:r>
            <a:r>
              <a:rPr lang="en-US" altLang="zh-TW" sz="1200" b="0" i="1" kern="1200" dirty="0" smtClean="0">
                <a:solidFill>
                  <a:schemeClr val="tx1"/>
                </a:solidFill>
                <a:effectLst/>
                <a:latin typeface="+mn-lt"/>
                <a:ea typeface="+mn-ea"/>
                <a:cs typeface="+mn-cs"/>
              </a:rPr>
              <a:t> or layered flatbread with fried bread sticks, it creates an interesting sandwich-like combination.</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7</a:t>
            </a:fld>
            <a:endParaRPr lang="zh-TW" altLang="en-US"/>
          </a:p>
        </p:txBody>
      </p:sp>
    </p:spTree>
    <p:extLst>
      <p:ext uri="{BB962C8B-B14F-4D97-AF65-F5344CB8AC3E}">
        <p14:creationId xmlns:p14="http://schemas.microsoft.com/office/powerpoint/2010/main" val="16613621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Although Western-style omelets are readily available, why not try a Taiwanese style one? This scallion omelet is wrapped in a thin pancake and is usually topped with thick soy sauce.</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8</a:t>
            </a:fld>
            <a:endParaRPr lang="zh-TW" altLang="en-US"/>
          </a:p>
        </p:txBody>
      </p:sp>
    </p:spTree>
    <p:extLst>
      <p:ext uri="{BB962C8B-B14F-4D97-AF65-F5344CB8AC3E}">
        <p14:creationId xmlns:p14="http://schemas.microsoft.com/office/powerpoint/2010/main" val="19049610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sz="1200" b="0" i="1" kern="1200" dirty="0" smtClean="0">
                <a:solidFill>
                  <a:schemeClr val="tx1"/>
                </a:solidFill>
                <a:effectLst/>
                <a:latin typeface="+mn-lt"/>
                <a:ea typeface="+mn-ea"/>
                <a:cs typeface="+mn-cs"/>
              </a:rPr>
              <a:t>The Tropic of Cancer runs through Taiwan separating it into subtropical and tropical climate zones. The climate is warm most of the year, perfect for outdoor activities.</a:t>
            </a:r>
            <a:endParaRPr lang="zh-TW" altLang="en-US" dirty="0"/>
          </a:p>
        </p:txBody>
      </p:sp>
      <p:sp>
        <p:nvSpPr>
          <p:cNvPr id="4" name="投影片編號版面配置區 3"/>
          <p:cNvSpPr>
            <a:spLocks noGrp="1"/>
          </p:cNvSpPr>
          <p:nvPr>
            <p:ph type="sldNum" sz="quarter" idx="10"/>
          </p:nvPr>
        </p:nvSpPr>
        <p:spPr/>
        <p:txBody>
          <a:bodyPr/>
          <a:lstStyle/>
          <a:p>
            <a:fld id="{23839B13-F2B9-4282-AA67-A6F3D61C003A}" type="slidenum">
              <a:rPr lang="zh-TW" altLang="en-US" smtClean="0"/>
              <a:pPr/>
              <a:t>9</a:t>
            </a:fld>
            <a:endParaRPr lang="zh-TW" altLang="en-US"/>
          </a:p>
        </p:txBody>
      </p:sp>
    </p:spTree>
    <p:extLst>
      <p:ext uri="{BB962C8B-B14F-4D97-AF65-F5344CB8AC3E}">
        <p14:creationId xmlns:p14="http://schemas.microsoft.com/office/powerpoint/2010/main" val="15083204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p:cNvSpPr>
            <a:spLocks noGrp="1"/>
          </p:cNvSpPr>
          <p:nvPr>
            <p:ph type="ctrTitle"/>
          </p:nvPr>
        </p:nvSpPr>
        <p:spPr>
          <a:xfrm>
            <a:off x="685800" y="2130425"/>
            <a:ext cx="7772400" cy="1470025"/>
          </a:xfrm>
        </p:spPr>
        <p:txBody>
          <a:bodyPr/>
          <a:lstStyle/>
          <a:p>
            <a:r>
              <a:rPr lang="zh-TW" altLang="en-US" smtClean="0"/>
              <a:t>按一下以編輯母片標題樣式</a:t>
            </a:r>
            <a:endParaRPr lang="zh-TW" altLang="en-US"/>
          </a:p>
        </p:txBody>
      </p:sp>
      <p:sp>
        <p:nvSpPr>
          <p:cNvPr id="3" name="副標題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TW" altLang="en-US" smtClean="0"/>
              <a:t>按一下以編輯母片副標題樣式</a:t>
            </a:r>
            <a:endParaRPr lang="zh-TW" altLang="en-US"/>
          </a:p>
        </p:txBody>
      </p:sp>
      <p:sp>
        <p:nvSpPr>
          <p:cNvPr id="4" name="日期版面配置區 3"/>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p:cNvSpPr>
            <a:spLocks noGrp="1"/>
          </p:cNvSpPr>
          <p:nvPr>
            <p:ph type="title" orient="vert"/>
          </p:nvPr>
        </p:nvSpPr>
        <p:spPr>
          <a:xfrm>
            <a:off x="6629400" y="274638"/>
            <a:ext cx="2057400" cy="5851525"/>
          </a:xfrm>
        </p:spPr>
        <p:txBody>
          <a:bodyPr vert="eaVert"/>
          <a:lstStyle/>
          <a:p>
            <a:r>
              <a:rPr lang="zh-TW" altLang="en-US" smtClean="0"/>
              <a:t>按一下以編輯母片標題樣式</a:t>
            </a:r>
            <a:endParaRPr lang="zh-TW" altLang="en-US"/>
          </a:p>
        </p:txBody>
      </p:sp>
      <p:sp>
        <p:nvSpPr>
          <p:cNvPr id="3" name="直排文字版面配置區 2"/>
          <p:cNvSpPr>
            <a:spLocks noGrp="1"/>
          </p:cNvSpPr>
          <p:nvPr>
            <p:ph type="body" orient="vert" idx="1"/>
          </p:nvPr>
        </p:nvSpPr>
        <p:spPr>
          <a:xfrm>
            <a:off x="457200" y="274638"/>
            <a:ext cx="6019800" cy="5851525"/>
          </a:xfrm>
        </p:spPr>
        <p:txBody>
          <a:bodyPr vert="eaVert"/>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idx="1"/>
          </p:nvPr>
        </p:nvSpPr>
        <p:spPr/>
        <p:txBody>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區段標題">
    <p:spTree>
      <p:nvGrpSpPr>
        <p:cNvPr id="1" name=""/>
        <p:cNvGrpSpPr/>
        <p:nvPr/>
      </p:nvGrpSpPr>
      <p:grpSpPr>
        <a:xfrm>
          <a:off x="0" y="0"/>
          <a:ext cx="0" cy="0"/>
          <a:chOff x="0" y="0"/>
          <a:chExt cx="0" cy="0"/>
        </a:xfrm>
      </p:grpSpPr>
      <p:sp>
        <p:nvSpPr>
          <p:cNvPr id="2" name="標題 1"/>
          <p:cNvSpPr>
            <a:spLocks noGrp="1"/>
          </p:cNvSpPr>
          <p:nvPr>
            <p:ph type="title"/>
          </p:nvPr>
        </p:nvSpPr>
        <p:spPr>
          <a:xfrm>
            <a:off x="722313" y="4406900"/>
            <a:ext cx="7772400" cy="1362075"/>
          </a:xfrm>
        </p:spPr>
        <p:txBody>
          <a:bodyPr anchor="t"/>
          <a:lstStyle>
            <a:lvl1pPr algn="l">
              <a:defRPr sz="4000" b="1" cap="all"/>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按一下以編輯母片文字樣式</a:t>
            </a:r>
          </a:p>
        </p:txBody>
      </p:sp>
      <p:sp>
        <p:nvSpPr>
          <p:cNvPr id="4" name="日期版面配置區 3"/>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11"/>
          </p:nvPr>
        </p:nvSpPr>
        <p:spPr/>
        <p:txBody>
          <a:bodyPr/>
          <a:lstStyle/>
          <a:p>
            <a:endParaRPr lang="zh-TW" altLang="en-US"/>
          </a:p>
        </p:txBody>
      </p:sp>
      <p:sp>
        <p:nvSpPr>
          <p:cNvPr id="6" name="投影片編號版面配置區 5"/>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內容版面配置區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內容版面配置區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日期版面配置區 4"/>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lvl1pPr>
              <a:defRPr/>
            </a:lvl1p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4" name="內容版面配置區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5" name="文字版面配置區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按一下以編輯母片文字樣式</a:t>
            </a:r>
          </a:p>
        </p:txBody>
      </p:sp>
      <p:sp>
        <p:nvSpPr>
          <p:cNvPr id="6" name="內容版面配置區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7" name="日期版面配置區 6"/>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8" name="頁尾版面配置區 7"/>
          <p:cNvSpPr>
            <a:spLocks noGrp="1"/>
          </p:cNvSpPr>
          <p:nvPr>
            <p:ph type="ftr" sz="quarter" idx="11"/>
          </p:nvPr>
        </p:nvSpPr>
        <p:spPr/>
        <p:txBody>
          <a:bodyPr/>
          <a:lstStyle/>
          <a:p>
            <a:endParaRPr lang="zh-TW" altLang="en-US"/>
          </a:p>
        </p:txBody>
      </p:sp>
      <p:sp>
        <p:nvSpPr>
          <p:cNvPr id="9" name="投影片編號版面配置區 8"/>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smtClean="0"/>
              <a:t>按一下以編輯母片標題樣式</a:t>
            </a:r>
            <a:endParaRPr lang="zh-TW" altLang="en-US"/>
          </a:p>
        </p:txBody>
      </p:sp>
      <p:sp>
        <p:nvSpPr>
          <p:cNvPr id="3" name="日期版面配置區 2"/>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4" name="頁尾版面配置區 3"/>
          <p:cNvSpPr>
            <a:spLocks noGrp="1"/>
          </p:cNvSpPr>
          <p:nvPr>
            <p:ph type="ftr" sz="quarter" idx="11"/>
          </p:nvPr>
        </p:nvSpPr>
        <p:spPr/>
        <p:txBody>
          <a:bodyPr/>
          <a:lstStyle/>
          <a:p>
            <a:endParaRPr lang="zh-TW" altLang="en-US"/>
          </a:p>
        </p:txBody>
      </p:sp>
      <p:sp>
        <p:nvSpPr>
          <p:cNvPr id="5" name="投影片編號版面配置區 4"/>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3" name="頁尾版面配置區 2"/>
          <p:cNvSpPr>
            <a:spLocks noGrp="1"/>
          </p:cNvSpPr>
          <p:nvPr>
            <p:ph type="ftr" sz="quarter" idx="11"/>
          </p:nvPr>
        </p:nvSpPr>
        <p:spPr/>
        <p:txBody>
          <a:bodyPr/>
          <a:lstStyle/>
          <a:p>
            <a:endParaRPr lang="zh-TW" altLang="en-US"/>
          </a:p>
        </p:txBody>
      </p:sp>
      <p:sp>
        <p:nvSpPr>
          <p:cNvPr id="4" name="投影片編號版面配置區 3"/>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p:cNvSpPr>
            <a:spLocks noGrp="1"/>
          </p:cNvSpPr>
          <p:nvPr>
            <p:ph type="title"/>
          </p:nvPr>
        </p:nvSpPr>
        <p:spPr>
          <a:xfrm>
            <a:off x="457200" y="273050"/>
            <a:ext cx="3008313" cy="1162050"/>
          </a:xfrm>
        </p:spPr>
        <p:txBody>
          <a:bodyPr anchor="b"/>
          <a:lstStyle>
            <a:lvl1pPr algn="l">
              <a:defRPr sz="2000" b="1"/>
            </a:lvl1pPr>
          </a:lstStyle>
          <a:p>
            <a:r>
              <a:rPr lang="zh-TW" altLang="en-US" smtClean="0"/>
              <a:t>按一下以編輯母片標題樣式</a:t>
            </a:r>
            <a:endParaRPr lang="zh-TW" altLang="en-US"/>
          </a:p>
        </p:txBody>
      </p:sp>
      <p:sp>
        <p:nvSpPr>
          <p:cNvPr id="3" name="內容版面配置區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文字版面配置區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p:cNvSpPr>
            <a:spLocks noGrp="1"/>
          </p:cNvSpPr>
          <p:nvPr>
            <p:ph type="title"/>
          </p:nvPr>
        </p:nvSpPr>
        <p:spPr>
          <a:xfrm>
            <a:off x="1792288" y="4800600"/>
            <a:ext cx="5486400" cy="566738"/>
          </a:xfrm>
        </p:spPr>
        <p:txBody>
          <a:bodyPr anchor="b"/>
          <a:lstStyle>
            <a:lvl1pPr algn="l">
              <a:defRPr sz="2000" b="1"/>
            </a:lvl1pPr>
          </a:lstStyle>
          <a:p>
            <a:r>
              <a:rPr lang="zh-TW" altLang="en-US" smtClean="0"/>
              <a:t>按一下以編輯母片標題樣式</a:t>
            </a:r>
            <a:endParaRPr lang="zh-TW" altLang="en-US"/>
          </a:p>
        </p:txBody>
      </p:sp>
      <p:sp>
        <p:nvSpPr>
          <p:cNvPr id="3" name="圖片版面配置區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按一下以編輯母片文字樣式</a:t>
            </a:r>
          </a:p>
        </p:txBody>
      </p:sp>
      <p:sp>
        <p:nvSpPr>
          <p:cNvPr id="5" name="日期版面配置區 4"/>
          <p:cNvSpPr>
            <a:spLocks noGrp="1"/>
          </p:cNvSpPr>
          <p:nvPr>
            <p:ph type="dt" sz="half" idx="10"/>
          </p:nvPr>
        </p:nvSpPr>
        <p:spPr/>
        <p:txBody>
          <a:bodyPr/>
          <a:lstStyle/>
          <a:p>
            <a:fld id="{6FDF42D6-75AB-4888-9494-2EBEE8BA281C}" type="datetimeFigureOut">
              <a:rPr lang="zh-TW" altLang="en-US" smtClean="0"/>
              <a:pPr/>
              <a:t>2014/10/2</a:t>
            </a:fld>
            <a:endParaRPr lang="zh-TW" altLang="en-US"/>
          </a:p>
        </p:txBody>
      </p:sp>
      <p:sp>
        <p:nvSpPr>
          <p:cNvPr id="6" name="頁尾版面配置區 5"/>
          <p:cNvSpPr>
            <a:spLocks noGrp="1"/>
          </p:cNvSpPr>
          <p:nvPr>
            <p:ph type="ftr" sz="quarter" idx="11"/>
          </p:nvPr>
        </p:nvSpPr>
        <p:spPr/>
        <p:txBody>
          <a:bodyPr/>
          <a:lstStyle/>
          <a:p>
            <a:endParaRPr lang="zh-TW" altLang="en-US"/>
          </a:p>
        </p:txBody>
      </p:sp>
      <p:sp>
        <p:nvSpPr>
          <p:cNvPr id="7" name="投影片編號版面配置區 6"/>
          <p:cNvSpPr>
            <a:spLocks noGrp="1"/>
          </p:cNvSpPr>
          <p:nvPr>
            <p:ph type="sldNum" sz="quarter" idx="12"/>
          </p:nvPr>
        </p:nvSpPr>
        <p:spPr/>
        <p:txBody>
          <a:bodyPr/>
          <a:lstStyle/>
          <a:p>
            <a:fld id="{F26FA0CE-907D-47C8-A686-69A781768014}" type="slidenum">
              <a:rPr lang="zh-TW" altLang="en-US" smtClean="0"/>
              <a:pPr/>
              <a:t>‹#›</a:t>
            </a:fld>
            <a:endParaRPr lang="zh-TW"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TW" altLang="en-US" smtClean="0"/>
              <a:t>按一下以編輯母片標題樣式</a:t>
            </a:r>
            <a:endParaRPr lang="zh-TW" altLang="en-US"/>
          </a:p>
        </p:txBody>
      </p:sp>
      <p:sp>
        <p:nvSpPr>
          <p:cNvPr id="3" name="文字版面配置區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TW" altLang="en-US" smtClean="0"/>
              <a:t>按一下以編輯母片文字樣式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4" name="日期版面配置區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DF42D6-75AB-4888-9494-2EBEE8BA281C}" type="datetimeFigureOut">
              <a:rPr lang="zh-TW" altLang="en-US" smtClean="0"/>
              <a:pPr/>
              <a:t>2014/10/2</a:t>
            </a:fld>
            <a:endParaRPr lang="zh-TW" altLang="en-US"/>
          </a:p>
        </p:txBody>
      </p:sp>
      <p:sp>
        <p:nvSpPr>
          <p:cNvPr id="5" name="頁尾版面配置區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6FA0CE-907D-47C8-A686-69A781768014}" type="slidenum">
              <a:rPr lang="zh-TW" altLang="en-US" smtClean="0"/>
              <a:pPr/>
              <a:t>‹#›</a:t>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video" Target="file:///C:\Users\mavis\Dropbox\fender\&#31777;&#22577;\world.swf" TargetMode="Externa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6.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1026"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37967" t="14782" r="7573" b="15521"/>
          <a:stretch/>
        </p:blipFill>
        <p:spPr bwMode="auto">
          <a:xfrm>
            <a:off x="-85274" y="44624"/>
            <a:ext cx="9337794" cy="67220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62908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9_7.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9_15.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115121140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9_1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9_9.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9_4.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416013408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9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9_17.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728439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9_1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EBF12"/>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33662"/>
            <a:ext cx="8280920" cy="923330"/>
          </a:xfrm>
          <a:prstGeom prst="rect">
            <a:avLst/>
          </a:prstGeom>
          <a:noFill/>
        </p:spPr>
        <p:txBody>
          <a:bodyPr wrap="square" rtlCol="0">
            <a:spAutoFit/>
          </a:bodyPr>
          <a:lstStyle/>
          <a:p>
            <a:r>
              <a:rPr lang="en-US" altLang="zh-TW" sz="5400" dirty="0" smtClean="0">
                <a:solidFill>
                  <a:schemeClr val="bg1"/>
                </a:solidFill>
                <a:latin typeface="Georgia" pitchFamily="18" charset="0"/>
              </a:rPr>
              <a:t>Comfort food</a:t>
            </a:r>
          </a:p>
        </p:txBody>
      </p:sp>
      <p:sp>
        <p:nvSpPr>
          <p:cNvPr id="10" name="矩形 9"/>
          <p:cNvSpPr/>
          <p:nvPr/>
        </p:nvSpPr>
        <p:spPr>
          <a:xfrm>
            <a:off x="251520" y="1772816"/>
            <a:ext cx="2376264"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12:00 noon</a:t>
            </a:r>
            <a:endParaRPr lang="zh-TW" altLang="en-US" sz="2800" b="1" dirty="0">
              <a:solidFill>
                <a:srgbClr val="FFC000"/>
              </a:solidFill>
              <a:latin typeface="Georgia" pitchFamily="18" charset="0"/>
            </a:endParaRPr>
          </a:p>
        </p:txBody>
      </p:sp>
      <p:pic>
        <p:nvPicPr>
          <p:cNvPr id="5" name="圖片 4" descr="116.png"/>
          <p:cNvPicPr>
            <a:picLocks noChangeAspect="1"/>
          </p:cNvPicPr>
          <p:nvPr/>
        </p:nvPicPr>
        <p:blipFill>
          <a:blip r:embed="rId4" cstate="print"/>
          <a:stretch>
            <a:fillRect/>
          </a:stretch>
        </p:blipFill>
        <p:spPr>
          <a:xfrm>
            <a:off x="5868144" y="5229200"/>
            <a:ext cx="3105150" cy="142875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1026" name="Picture 2" descr="D:\Desktop\12_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pic>
        <p:nvPicPr>
          <p:cNvPr id="4" name="world.swf"/>
          <p:cNvPicPr>
            <a:picLocks noRot="1" noChangeAspect="1"/>
          </p:cNvPicPr>
          <p:nvPr>
            <a:videoFile r:link="rId1"/>
          </p:nvPr>
        </p:nvPicPr>
        <p:blipFill>
          <a:blip r:embed="rId4" cstate="print"/>
          <a:stretch>
            <a:fillRect/>
          </a:stretch>
        </p:blipFill>
        <p:spPr>
          <a:xfrm>
            <a:off x="0" y="0"/>
            <a:ext cx="9144000" cy="6858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2_5.jpg"/>
          <p:cNvPicPr>
            <a:picLocks noChangeAspect="1"/>
          </p:cNvPicPr>
          <p:nvPr/>
        </p:nvPicPr>
        <p:blipFill>
          <a:blip r:embed="rId3" cstate="print"/>
          <a:stretch>
            <a:fillRect/>
          </a:stretch>
        </p:blipFill>
        <p:spPr>
          <a:xfrm>
            <a:off x="0" y="0"/>
            <a:ext cx="9144000" cy="6858000"/>
          </a:xfrm>
          <a:prstGeom prst="rect">
            <a:avLst/>
          </a:prstGeom>
        </p:spPr>
      </p:pic>
      <p:sp>
        <p:nvSpPr>
          <p:cNvPr id="4" name="文字方塊 3"/>
          <p:cNvSpPr txBox="1"/>
          <p:nvPr/>
        </p:nvSpPr>
        <p:spPr>
          <a:xfrm>
            <a:off x="6431487" y="5436513"/>
            <a:ext cx="2605009" cy="584775"/>
          </a:xfrm>
          <a:prstGeom prst="rect">
            <a:avLst/>
          </a:prstGeom>
          <a:noFill/>
        </p:spPr>
        <p:txBody>
          <a:bodyPr wrap="none" rtlCol="0">
            <a:spAutoFit/>
          </a:bodyPr>
          <a:lstStyle/>
          <a:p>
            <a:r>
              <a:rPr lang="en-US" altLang="zh-TW" sz="3200" b="1" dirty="0">
                <a:solidFill>
                  <a:schemeClr val="bg1"/>
                </a:solidFill>
              </a:rPr>
              <a:t>(</a:t>
            </a:r>
            <a:r>
              <a:rPr lang="en-US" altLang="zh-TW" sz="3200" b="1" dirty="0" err="1">
                <a:solidFill>
                  <a:schemeClr val="bg1"/>
                </a:solidFill>
              </a:rPr>
              <a:t>niu</a:t>
            </a:r>
            <a:r>
              <a:rPr lang="en-US" altLang="zh-TW" sz="3200" b="1" dirty="0">
                <a:solidFill>
                  <a:schemeClr val="bg1"/>
                </a:solidFill>
              </a:rPr>
              <a:t> </a:t>
            </a:r>
            <a:r>
              <a:rPr lang="en-US" altLang="zh-TW" sz="3200" b="1" dirty="0" err="1">
                <a:solidFill>
                  <a:schemeClr val="bg1"/>
                </a:solidFill>
              </a:rPr>
              <a:t>rou</a:t>
            </a:r>
            <a:r>
              <a:rPr lang="en-US" altLang="zh-TW" sz="3200" b="1" dirty="0">
                <a:solidFill>
                  <a:schemeClr val="bg1"/>
                </a:solidFill>
              </a:rPr>
              <a:t> </a:t>
            </a:r>
            <a:r>
              <a:rPr lang="en-US" altLang="zh-TW" sz="3200" b="1" dirty="0" err="1">
                <a:solidFill>
                  <a:schemeClr val="bg1"/>
                </a:solidFill>
              </a:rPr>
              <a:t>mian</a:t>
            </a:r>
            <a:r>
              <a:rPr lang="en-US" altLang="zh-TW" sz="3200" b="1" dirty="0">
                <a:solidFill>
                  <a:schemeClr val="bg1"/>
                </a:solidFill>
              </a:rPr>
              <a:t>)</a:t>
            </a:r>
            <a:endParaRPr lang="zh-TW" altLang="en-US" sz="3200" b="1" dirty="0">
              <a:solidFill>
                <a:schemeClr val="bg1"/>
              </a:solidFill>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pic>
        <p:nvPicPr>
          <p:cNvPr id="5" name="圖片 4" descr="12_5.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1026" name="Picture 2" descr="D:\Desktop\ppt final\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 y="0"/>
            <a:ext cx="9137904" cy="68534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20_5.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2050" name="Picture 2" descr="D:\Desktop\ppt final\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76"/>
            <a:ext cx="9159701" cy="686977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6_4.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410232128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C38223"/>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6120680" cy="923330"/>
          </a:xfrm>
          <a:prstGeom prst="rect">
            <a:avLst/>
          </a:prstGeom>
          <a:noFill/>
        </p:spPr>
        <p:txBody>
          <a:bodyPr wrap="square" rtlCol="0">
            <a:spAutoFit/>
          </a:bodyPr>
          <a:lstStyle/>
          <a:p>
            <a:r>
              <a:rPr lang="en-US" altLang="zh-TW" sz="5400" dirty="0" smtClean="0">
                <a:solidFill>
                  <a:schemeClr val="bg1"/>
                </a:solidFill>
                <a:latin typeface="Georgia" pitchFamily="18" charset="0"/>
              </a:rPr>
              <a:t>Travel back in time</a:t>
            </a:r>
            <a:endParaRPr lang="zh-TW" altLang="en-US" sz="5400" dirty="0">
              <a:solidFill>
                <a:schemeClr val="bg1"/>
              </a:solidFill>
              <a:latin typeface="Georgia" pitchFamily="18" charset="0"/>
            </a:endParaRPr>
          </a:p>
        </p:txBody>
      </p:sp>
      <p:sp>
        <p:nvSpPr>
          <p:cNvPr id="10" name="矩形 9"/>
          <p:cNvSpPr/>
          <p:nvPr/>
        </p:nvSpPr>
        <p:spPr>
          <a:xfrm>
            <a:off x="251520" y="1772816"/>
            <a:ext cx="2376264"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14:00 p.m.</a:t>
            </a:r>
            <a:endParaRPr lang="zh-TW" altLang="en-US" sz="2800" b="1" dirty="0">
              <a:solidFill>
                <a:srgbClr val="FFC000"/>
              </a:solidFill>
              <a:latin typeface="Georgia" pitchFamily="18" charset="0"/>
            </a:endParaRPr>
          </a:p>
        </p:txBody>
      </p:sp>
      <p:pic>
        <p:nvPicPr>
          <p:cNvPr id="5" name="圖片 4" descr="118.png"/>
          <p:cNvPicPr>
            <a:picLocks noChangeAspect="1"/>
          </p:cNvPicPr>
          <p:nvPr/>
        </p:nvPicPr>
        <p:blipFill>
          <a:blip r:embed="rId4" cstate="print"/>
          <a:stretch>
            <a:fillRect/>
          </a:stretch>
        </p:blipFill>
        <p:spPr>
          <a:xfrm>
            <a:off x="5796136" y="5301208"/>
            <a:ext cx="3171825" cy="1447800"/>
          </a:xfrm>
          <a:prstGeom prst="rect">
            <a:avLst/>
          </a:prstGeom>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9_9.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4_15.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4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95B3D7"/>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7200800" cy="923330"/>
          </a:xfrm>
          <a:prstGeom prst="rect">
            <a:avLst/>
          </a:prstGeom>
          <a:noFill/>
        </p:spPr>
        <p:txBody>
          <a:bodyPr wrap="square" rtlCol="0">
            <a:spAutoFit/>
          </a:bodyPr>
          <a:lstStyle/>
          <a:p>
            <a:r>
              <a:rPr lang="en-US" altLang="zh-TW" sz="5400" dirty="0" smtClean="0">
                <a:solidFill>
                  <a:schemeClr val="bg1"/>
                </a:solidFill>
                <a:latin typeface="Georgia" pitchFamily="18" charset="0"/>
              </a:rPr>
              <a:t>Wake up with the sun</a:t>
            </a:r>
          </a:p>
        </p:txBody>
      </p:sp>
      <p:sp>
        <p:nvSpPr>
          <p:cNvPr id="10" name="矩形 9"/>
          <p:cNvSpPr/>
          <p:nvPr/>
        </p:nvSpPr>
        <p:spPr>
          <a:xfrm>
            <a:off x="251520" y="1772816"/>
            <a:ext cx="208823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5:00 a.m.</a:t>
            </a:r>
            <a:endParaRPr lang="zh-TW" altLang="en-US" sz="2800" b="1" dirty="0">
              <a:solidFill>
                <a:srgbClr val="FFC000"/>
              </a:solidFill>
              <a:latin typeface="Georgia" pitchFamily="18" charset="0"/>
            </a:endParaRPr>
          </a:p>
        </p:txBody>
      </p:sp>
      <p:pic>
        <p:nvPicPr>
          <p:cNvPr id="5" name="圖片 4" descr="t2.png"/>
          <p:cNvPicPr>
            <a:picLocks noChangeAspect="1"/>
          </p:cNvPicPr>
          <p:nvPr/>
        </p:nvPicPr>
        <p:blipFill>
          <a:blip r:embed="rId4" cstate="print"/>
          <a:stretch>
            <a:fillRect/>
          </a:stretch>
        </p:blipFill>
        <p:spPr>
          <a:xfrm>
            <a:off x="6682740" y="5529024"/>
            <a:ext cx="2461260" cy="1356360"/>
          </a:xfrm>
          <a:prstGeom prst="rect">
            <a:avLst/>
          </a:prstGeom>
        </p:spPr>
      </p:pic>
      <p:pic>
        <p:nvPicPr>
          <p:cNvPr id="6" name="圖片 5" descr="t1.png"/>
          <p:cNvPicPr>
            <a:picLocks noChangeAspect="1"/>
          </p:cNvPicPr>
          <p:nvPr/>
        </p:nvPicPr>
        <p:blipFill>
          <a:blip r:embed="rId5" cstate="print"/>
          <a:stretch>
            <a:fillRect/>
          </a:stretch>
        </p:blipFill>
        <p:spPr>
          <a:xfrm>
            <a:off x="6991672" y="4941168"/>
            <a:ext cx="1828800" cy="1379220"/>
          </a:xfrm>
          <a:prstGeom prst="rect">
            <a:avLst/>
          </a:prstGeom>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4_1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4_16.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4_5.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1083932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4_13.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4_4.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cele_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cele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cele_3.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8" name="圖片 7" descr="cele_6.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40078933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EEBF12"/>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8712968" cy="923330"/>
          </a:xfrm>
          <a:prstGeom prst="rect">
            <a:avLst/>
          </a:prstGeom>
          <a:noFill/>
        </p:spPr>
        <p:txBody>
          <a:bodyPr wrap="square" rtlCol="0">
            <a:spAutoFit/>
          </a:bodyPr>
          <a:lstStyle/>
          <a:p>
            <a:r>
              <a:rPr lang="en-US" altLang="zh-TW" sz="5400" dirty="0" smtClean="0">
                <a:solidFill>
                  <a:schemeClr val="bg1"/>
                </a:solidFill>
                <a:latin typeface="Georgia" pitchFamily="18" charset="0"/>
              </a:rPr>
              <a:t>Sights and Sounds</a:t>
            </a:r>
            <a:endParaRPr lang="zh-TW" altLang="en-US" sz="5400" dirty="0">
              <a:solidFill>
                <a:schemeClr val="bg1"/>
              </a:solidFill>
              <a:latin typeface="Georgia" pitchFamily="18" charset="0"/>
            </a:endParaRPr>
          </a:p>
        </p:txBody>
      </p:sp>
      <p:sp>
        <p:nvSpPr>
          <p:cNvPr id="10" name="矩形 9"/>
          <p:cNvSpPr/>
          <p:nvPr/>
        </p:nvSpPr>
        <p:spPr>
          <a:xfrm>
            <a:off x="251520" y="1772816"/>
            <a:ext cx="2520280"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18:00 p.m.</a:t>
            </a:r>
            <a:endParaRPr lang="zh-TW" altLang="en-US" sz="2800" b="1" dirty="0">
              <a:solidFill>
                <a:srgbClr val="FFC000"/>
              </a:solidFill>
              <a:latin typeface="Georgia" pitchFamily="18" charset="0"/>
            </a:endParaRPr>
          </a:p>
        </p:txBody>
      </p:sp>
      <p:pic>
        <p:nvPicPr>
          <p:cNvPr id="6" name="圖片 5" descr="113.png"/>
          <p:cNvPicPr>
            <a:picLocks noChangeAspect="1"/>
          </p:cNvPicPr>
          <p:nvPr/>
        </p:nvPicPr>
        <p:blipFill>
          <a:blip r:embed="rId4" cstate="print"/>
          <a:stretch>
            <a:fillRect/>
          </a:stretch>
        </p:blipFill>
        <p:spPr>
          <a:xfrm>
            <a:off x="6372200" y="3717032"/>
            <a:ext cx="2571750" cy="2981325"/>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1026" name="Picture 2" descr="D:\Desktop\ppt final\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8_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8_6.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pic>
        <p:nvPicPr>
          <p:cNvPr id="5" name="圖片 4" descr="20_6.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14_10.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0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0_9.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BFC850"/>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6120680" cy="923330"/>
          </a:xfrm>
          <a:prstGeom prst="rect">
            <a:avLst/>
          </a:prstGeom>
          <a:noFill/>
        </p:spPr>
        <p:txBody>
          <a:bodyPr wrap="square" rtlCol="0">
            <a:spAutoFit/>
          </a:bodyPr>
          <a:lstStyle/>
          <a:p>
            <a:r>
              <a:rPr lang="en-US" altLang="zh-TW" sz="5400" dirty="0" smtClean="0">
                <a:solidFill>
                  <a:schemeClr val="bg1"/>
                </a:solidFill>
                <a:latin typeface="Georgia" pitchFamily="18" charset="0"/>
              </a:rPr>
              <a:t>Nightlife </a:t>
            </a:r>
            <a:endParaRPr lang="zh-TW" altLang="en-US" sz="5400" dirty="0">
              <a:solidFill>
                <a:schemeClr val="bg1"/>
              </a:solidFill>
              <a:latin typeface="Georgia" pitchFamily="18" charset="0"/>
            </a:endParaRPr>
          </a:p>
        </p:txBody>
      </p:sp>
      <p:sp>
        <p:nvSpPr>
          <p:cNvPr id="10" name="矩形 9"/>
          <p:cNvSpPr/>
          <p:nvPr/>
        </p:nvSpPr>
        <p:spPr>
          <a:xfrm>
            <a:off x="251520" y="1772816"/>
            <a:ext cx="2448272"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22:00 p.m.</a:t>
            </a:r>
            <a:endParaRPr lang="zh-TW" altLang="en-US" sz="2800" b="1" dirty="0">
              <a:solidFill>
                <a:srgbClr val="FFC000"/>
              </a:solidFill>
              <a:latin typeface="Georgia" pitchFamily="18" charset="0"/>
            </a:endParaRPr>
          </a:p>
        </p:txBody>
      </p:sp>
      <p:pic>
        <p:nvPicPr>
          <p:cNvPr id="8" name="圖片 7" descr="115.png"/>
          <p:cNvPicPr>
            <a:picLocks noChangeAspect="1"/>
          </p:cNvPicPr>
          <p:nvPr/>
        </p:nvPicPr>
        <p:blipFill>
          <a:blip r:embed="rId4" cstate="print"/>
          <a:stretch>
            <a:fillRect/>
          </a:stretch>
        </p:blipFill>
        <p:spPr>
          <a:xfrm>
            <a:off x="6660232" y="4437112"/>
            <a:ext cx="2342167" cy="2199134"/>
          </a:xfrm>
          <a:prstGeom prst="rect">
            <a:avLst/>
          </a:prstGeom>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2_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2_3.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83598335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2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9_16.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22_3.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4_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4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3074" name="Picture 2" descr="D:\Desktop\ppt final\5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dirty="0"/>
          </a:p>
        </p:txBody>
      </p:sp>
      <p:sp>
        <p:nvSpPr>
          <p:cNvPr id="3" name="副標題 2"/>
          <p:cNvSpPr>
            <a:spLocks noGrp="1"/>
          </p:cNvSpPr>
          <p:nvPr>
            <p:ph type="subTitle" idx="1"/>
          </p:nvPr>
        </p:nvSpPr>
        <p:spPr/>
        <p:txBody>
          <a:bodyPr/>
          <a:lstStyle/>
          <a:p>
            <a:endParaRPr lang="zh-TW" altLang="en-US"/>
          </a:p>
        </p:txBody>
      </p:sp>
      <p:pic>
        <p:nvPicPr>
          <p:cNvPr id="4098" name="Picture 2" descr="D:\Desktop\ppt final\5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613"/>
            <a:ext cx="9144000"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593435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22.jpg"/>
          <p:cNvPicPr>
            <a:picLocks noChangeAspect="1"/>
          </p:cNvPicPr>
          <p:nvPr/>
        </p:nvPicPr>
        <p:blipFill>
          <a:blip r:embed="rId3" cstate="print"/>
          <a:stretch>
            <a:fillRect/>
          </a:stretch>
        </p:blipFill>
        <p:spPr>
          <a:xfrm>
            <a:off x="0" y="0"/>
            <a:ext cx="9144000" cy="6858000"/>
          </a:xfrm>
          <a:prstGeom prst="rect">
            <a:avLst/>
          </a:prstGeom>
        </p:spPr>
      </p:pic>
    </p:spTree>
    <p:extLst>
      <p:ext uri="{BB962C8B-B14F-4D97-AF65-F5344CB8AC3E}">
        <p14:creationId xmlns:p14="http://schemas.microsoft.com/office/powerpoint/2010/main" val="296113219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1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00.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C5A463"/>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9361040" cy="861774"/>
          </a:xfrm>
          <a:prstGeom prst="rect">
            <a:avLst/>
          </a:prstGeom>
          <a:noFill/>
        </p:spPr>
        <p:txBody>
          <a:bodyPr wrap="square" rtlCol="0">
            <a:spAutoFit/>
          </a:bodyPr>
          <a:lstStyle/>
          <a:p>
            <a:r>
              <a:rPr lang="en-US" altLang="zh-TW" sz="4900" dirty="0" smtClean="0">
                <a:solidFill>
                  <a:schemeClr val="bg1"/>
                </a:solidFill>
                <a:latin typeface="Georgia" pitchFamily="18" charset="0"/>
              </a:rPr>
              <a:t>Authentic</a:t>
            </a:r>
            <a:r>
              <a:rPr lang="en-US" altLang="zh-TW" sz="5000" dirty="0" smtClean="0">
                <a:solidFill>
                  <a:schemeClr val="bg1"/>
                </a:solidFill>
                <a:latin typeface="Georgia" pitchFamily="18" charset="0"/>
              </a:rPr>
              <a:t> Taiwanese breakfast</a:t>
            </a:r>
            <a:endParaRPr lang="zh-TW" altLang="en-US" sz="5000" dirty="0">
              <a:solidFill>
                <a:schemeClr val="bg1"/>
              </a:solidFill>
              <a:latin typeface="Georgia" pitchFamily="18" charset="0"/>
            </a:endParaRPr>
          </a:p>
        </p:txBody>
      </p:sp>
      <p:sp>
        <p:nvSpPr>
          <p:cNvPr id="10" name="矩形 9"/>
          <p:cNvSpPr/>
          <p:nvPr/>
        </p:nvSpPr>
        <p:spPr>
          <a:xfrm>
            <a:off x="251520" y="1772816"/>
            <a:ext cx="2376264"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7:00 a.m.</a:t>
            </a:r>
            <a:endParaRPr lang="zh-TW" altLang="en-US" sz="2800" b="1" dirty="0">
              <a:solidFill>
                <a:srgbClr val="FFC000"/>
              </a:solidFill>
              <a:latin typeface="Georgia" pitchFamily="18" charset="0"/>
            </a:endParaRPr>
          </a:p>
        </p:txBody>
      </p:sp>
      <p:pic>
        <p:nvPicPr>
          <p:cNvPr id="8" name="圖片 7" descr="t3.png"/>
          <p:cNvPicPr>
            <a:picLocks noChangeAspect="1"/>
          </p:cNvPicPr>
          <p:nvPr/>
        </p:nvPicPr>
        <p:blipFill>
          <a:blip r:embed="rId4" cstate="print"/>
          <a:stretch>
            <a:fillRect/>
          </a:stretch>
        </p:blipFill>
        <p:spPr>
          <a:xfrm>
            <a:off x="7164000" y="4869160"/>
            <a:ext cx="2004300" cy="2275716"/>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5" name="圖片 4" descr="7_1.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p:txBody>
          <a:bodyPr/>
          <a:lstStyle/>
          <a:p>
            <a:endParaRPr lang="zh-TW" altLang="en-US"/>
          </a:p>
        </p:txBody>
      </p:sp>
      <p:sp>
        <p:nvSpPr>
          <p:cNvPr id="3" name="副標題 2"/>
          <p:cNvSpPr>
            <a:spLocks noGrp="1"/>
          </p:cNvSpPr>
          <p:nvPr>
            <p:ph type="subTitle" idx="1"/>
          </p:nvPr>
        </p:nvSpPr>
        <p:spPr/>
        <p:txBody>
          <a:bodyPr/>
          <a:lstStyle/>
          <a:p>
            <a:endParaRPr lang="zh-TW" altLang="en-US"/>
          </a:p>
        </p:txBody>
      </p:sp>
      <p:pic>
        <p:nvPicPr>
          <p:cNvPr id="6" name="圖片 5" descr="7_2.jpg"/>
          <p:cNvPicPr>
            <a:picLocks noChangeAspect="1"/>
          </p:cNvPicPr>
          <p:nvPr/>
        </p:nvPicPr>
        <p:blipFill>
          <a:blip r:embed="rId3" cstate="print"/>
          <a:stretch>
            <a:fillRect/>
          </a:stretch>
        </p:blipFill>
        <p:spPr>
          <a:xfrm>
            <a:off x="0" y="0"/>
            <a:ext cx="9144000" cy="6858000"/>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7CDCF"/>
        </a:solidFill>
        <a:effectLst/>
      </p:bgPr>
    </p:bg>
    <p:spTree>
      <p:nvGrpSpPr>
        <p:cNvPr id="1" name=""/>
        <p:cNvGrpSpPr/>
        <p:nvPr/>
      </p:nvGrpSpPr>
      <p:grpSpPr>
        <a:xfrm>
          <a:off x="0" y="0"/>
          <a:ext cx="0" cy="0"/>
          <a:chOff x="0" y="0"/>
          <a:chExt cx="0" cy="0"/>
        </a:xfrm>
      </p:grpSpPr>
      <p:pic>
        <p:nvPicPr>
          <p:cNvPr id="9" name="圖片 8" descr="046.png"/>
          <p:cNvPicPr>
            <a:picLocks noChangeAspect="1"/>
          </p:cNvPicPr>
          <p:nvPr/>
        </p:nvPicPr>
        <p:blipFill>
          <a:blip r:embed="rId3" cstate="print"/>
          <a:stretch>
            <a:fillRect/>
          </a:stretch>
        </p:blipFill>
        <p:spPr>
          <a:xfrm>
            <a:off x="0" y="27384"/>
            <a:ext cx="9144000" cy="6858000"/>
          </a:xfrm>
          <a:prstGeom prst="rect">
            <a:avLst/>
          </a:prstGeom>
        </p:spPr>
      </p:pic>
      <p:sp>
        <p:nvSpPr>
          <p:cNvPr id="7" name="文字方塊 6"/>
          <p:cNvSpPr txBox="1"/>
          <p:nvPr/>
        </p:nvSpPr>
        <p:spPr>
          <a:xfrm>
            <a:off x="323528" y="2420888"/>
            <a:ext cx="9001000" cy="923330"/>
          </a:xfrm>
          <a:prstGeom prst="rect">
            <a:avLst/>
          </a:prstGeom>
          <a:noFill/>
        </p:spPr>
        <p:txBody>
          <a:bodyPr wrap="square" rtlCol="0">
            <a:spAutoFit/>
          </a:bodyPr>
          <a:lstStyle/>
          <a:p>
            <a:r>
              <a:rPr lang="en-US" altLang="zh-TW" sz="5400" dirty="0" smtClean="0">
                <a:solidFill>
                  <a:schemeClr val="bg1"/>
                </a:solidFill>
                <a:latin typeface="Georgia" pitchFamily="18" charset="0"/>
              </a:rPr>
              <a:t>Enjoy the great outdoors</a:t>
            </a:r>
            <a:endParaRPr lang="zh-TW" altLang="en-US" sz="5400" dirty="0">
              <a:solidFill>
                <a:schemeClr val="bg1"/>
              </a:solidFill>
              <a:latin typeface="Georgia" pitchFamily="18" charset="0"/>
            </a:endParaRPr>
          </a:p>
        </p:txBody>
      </p:sp>
      <p:sp>
        <p:nvSpPr>
          <p:cNvPr id="10" name="矩形 9"/>
          <p:cNvSpPr/>
          <p:nvPr/>
        </p:nvSpPr>
        <p:spPr>
          <a:xfrm>
            <a:off x="251520" y="1772816"/>
            <a:ext cx="2232248" cy="50405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2800" b="1" dirty="0" smtClean="0">
                <a:solidFill>
                  <a:srgbClr val="FFC000"/>
                </a:solidFill>
                <a:latin typeface="Georgia" pitchFamily="18" charset="0"/>
              </a:rPr>
              <a:t>9:00 a.m.</a:t>
            </a:r>
            <a:endParaRPr lang="zh-TW" altLang="en-US" sz="2800" b="1" dirty="0">
              <a:solidFill>
                <a:srgbClr val="FFC000"/>
              </a:solidFill>
              <a:latin typeface="Georgia" pitchFamily="18" charset="0"/>
            </a:endParaRPr>
          </a:p>
        </p:txBody>
      </p:sp>
      <p:pic>
        <p:nvPicPr>
          <p:cNvPr id="6" name="圖片 5" descr="112.png"/>
          <p:cNvPicPr>
            <a:picLocks noChangeAspect="1"/>
          </p:cNvPicPr>
          <p:nvPr/>
        </p:nvPicPr>
        <p:blipFill>
          <a:blip r:embed="rId4" cstate="print"/>
          <a:stretch>
            <a:fillRect/>
          </a:stretch>
        </p:blipFill>
        <p:spPr>
          <a:xfrm>
            <a:off x="4499992" y="4365104"/>
            <a:ext cx="4486275" cy="2276475"/>
          </a:xfrm>
          <a:prstGeom prst="rect">
            <a:avLst/>
          </a:prstGeom>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5425</TotalTime>
  <Words>1915</Words>
  <Application>Microsoft Office PowerPoint</Application>
  <PresentationFormat>如螢幕大小 (4:3)</PresentationFormat>
  <Paragraphs>129</Paragraphs>
  <Slides>57</Slides>
  <Notes>57</Notes>
  <HiddenSlides>0</HiddenSlides>
  <MMClips>1</MMClips>
  <ScaleCrop>false</ScaleCrop>
  <HeadingPairs>
    <vt:vector size="4" baseType="variant">
      <vt:variant>
        <vt:lpstr>佈景主題</vt:lpstr>
      </vt:variant>
      <vt:variant>
        <vt:i4>1</vt:i4>
      </vt:variant>
      <vt:variant>
        <vt:lpstr>投影片標題</vt:lpstr>
      </vt:variant>
      <vt:variant>
        <vt:i4>57</vt:i4>
      </vt:variant>
    </vt:vector>
  </HeadingPairs>
  <TitlesOfParts>
    <vt:vector size="58" baseType="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投影片 1</dc:title>
  <dc:creator>good</dc:creator>
  <cp:lastModifiedBy>沈盈杰</cp:lastModifiedBy>
  <cp:revision>359</cp:revision>
  <dcterms:created xsi:type="dcterms:W3CDTF">2013-09-11T09:42:37Z</dcterms:created>
  <dcterms:modified xsi:type="dcterms:W3CDTF">2014-10-02T06:29:08Z</dcterms:modified>
</cp:coreProperties>
</file>